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tags/tag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17"/>
  </p:notesMasterIdLst>
  <p:sldIdLst>
    <p:sldId id="904" r:id="rId2"/>
    <p:sldId id="905" r:id="rId3"/>
    <p:sldId id="906" r:id="rId4"/>
    <p:sldId id="907" r:id="rId5"/>
    <p:sldId id="908" r:id="rId6"/>
    <p:sldId id="909" r:id="rId7"/>
    <p:sldId id="910" r:id="rId8"/>
    <p:sldId id="942" r:id="rId9"/>
    <p:sldId id="943" r:id="rId10"/>
    <p:sldId id="944" r:id="rId11"/>
    <p:sldId id="945" r:id="rId12"/>
    <p:sldId id="1120" r:id="rId13"/>
    <p:sldId id="1121" r:id="rId14"/>
    <p:sldId id="1118" r:id="rId15"/>
    <p:sldId id="111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2B1C"/>
    <a:srgbClr val="42E915"/>
    <a:srgbClr val="F35043"/>
    <a:srgbClr val="6AA9FF"/>
    <a:srgbClr val="5A77A9"/>
    <a:srgbClr val="2BF560"/>
    <a:srgbClr val="AF5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60" autoAdjust="0"/>
    <p:restoredTop sz="66229" autoAdjust="0"/>
  </p:normalViewPr>
  <p:slideViewPr>
    <p:cSldViewPr>
      <p:cViewPr varScale="1">
        <p:scale>
          <a:sx n="78" d="100"/>
          <a:sy n="78" d="100"/>
        </p:scale>
        <p:origin x="1266" y="96"/>
      </p:cViewPr>
      <p:guideLst>
        <p:guide orient="horz" pos="2160"/>
        <p:guide pos="2880"/>
      </p:guideLst>
    </p:cSldViewPr>
  </p:slideViewPr>
  <p:outlineViewPr>
    <p:cViewPr>
      <p:scale>
        <a:sx n="33" d="100"/>
        <a:sy n="33" d="100"/>
      </p:scale>
      <p:origin x="42" y="36960"/>
    </p:cViewPr>
  </p:outlineViewPr>
  <p:notesTextViewPr>
    <p:cViewPr>
      <p:scale>
        <a:sx n="3" d="2"/>
        <a:sy n="3" d="2"/>
      </p:scale>
      <p:origin x="0" y="0"/>
    </p:cViewPr>
  </p:notesTextViewPr>
  <p:sorterViewPr>
    <p:cViewPr varScale="1">
      <p:scale>
        <a:sx n="100" d="100"/>
        <a:sy n="100" d="100"/>
      </p:scale>
      <p:origin x="0" y="-16560"/>
    </p:cViewPr>
  </p:sorterViewPr>
  <p:notesViewPr>
    <p:cSldViewPr>
      <p:cViewPr varScale="1">
        <p:scale>
          <a:sx n="97" d="100"/>
          <a:sy n="97" d="100"/>
        </p:scale>
        <p:origin x="279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108B2B-AB8C-412D-AB09-211ADA98A227}" type="datetimeFigureOut">
              <a:rPr lang="en-US" smtClean="0"/>
              <a:pPr/>
              <a:t>4/26/2017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3F5014-8F2D-4B6E-8DED-7E807CE1AE70}" type="slidenum">
              <a:rPr lang="en-US" smtClean="0"/>
              <a:pPr/>
              <a:t>‹#›</a:t>
            </a:fld>
            <a:endParaRPr lang="en-US"/>
          </a:p>
        </p:txBody>
      </p:sp>
    </p:spTree>
    <p:extLst>
      <p:ext uri="{BB962C8B-B14F-4D97-AF65-F5344CB8AC3E}">
        <p14:creationId xmlns:p14="http://schemas.microsoft.com/office/powerpoint/2010/main" val="126621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499357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know for certain:</a:t>
            </a:r>
            <a:r>
              <a:rPr lang="en-US" baseline="0" dirty="0"/>
              <a:t>   Than Chance + Natural Selection could not create a single typical human protein.   We will explain that in one of the following videos.</a:t>
            </a: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10</a:t>
            </a:fld>
            <a:endParaRPr lang="en-US"/>
          </a:p>
        </p:txBody>
      </p:sp>
    </p:spTree>
    <p:extLst>
      <p:ext uri="{BB962C8B-B14F-4D97-AF65-F5344CB8AC3E}">
        <p14:creationId xmlns:p14="http://schemas.microsoft.com/office/powerpoint/2010/main" val="3246502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know for certain:</a:t>
            </a:r>
            <a:r>
              <a:rPr lang="en-US" baseline="0" dirty="0"/>
              <a:t>   Than Chance + Natural Selection could not create a single typical human protein.   We will explain that in one of the following videos.</a:t>
            </a: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11</a:t>
            </a:fld>
            <a:endParaRPr lang="en-US"/>
          </a:p>
        </p:txBody>
      </p:sp>
    </p:spTree>
    <p:extLst>
      <p:ext uri="{BB962C8B-B14F-4D97-AF65-F5344CB8AC3E}">
        <p14:creationId xmlns:p14="http://schemas.microsoft.com/office/powerpoint/2010/main" val="10111808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know for certain:</a:t>
            </a:r>
            <a:r>
              <a:rPr lang="en-US" baseline="0" dirty="0"/>
              <a:t>   Than Chance + Natural Selection could not create a single typical human protein.   We will explain that in one of the following videos.</a:t>
            </a:r>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12</a:t>
            </a:fld>
            <a:endParaRPr lang="en-US"/>
          </a:p>
        </p:txBody>
      </p:sp>
    </p:spTree>
    <p:extLst>
      <p:ext uri="{BB962C8B-B14F-4D97-AF65-F5344CB8AC3E}">
        <p14:creationId xmlns:p14="http://schemas.microsoft.com/office/powerpoint/2010/main" val="7096139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452647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15</a:t>
            </a:fld>
            <a:endParaRPr lang="en-US"/>
          </a:p>
        </p:txBody>
      </p:sp>
    </p:spTree>
    <p:extLst>
      <p:ext uri="{BB962C8B-B14F-4D97-AF65-F5344CB8AC3E}">
        <p14:creationId xmlns:p14="http://schemas.microsoft.com/office/powerpoint/2010/main" val="1362737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751635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133124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601346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4163392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3931246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t>Information would be</a:t>
            </a:r>
            <a:r>
              <a:rPr lang="en-US" dirty="0"/>
              <a:t> broken down by the Law of Entropy long before it could form the information for even a single protein.  No matter what form the information is recorded in, paper, DVD, stone, or DNA, in nature, without intelligent intervention, the rate of the decay far exceeds the rate of producing.  If nature could somehow produce half a protein’s info on Mars and half a protein’s info on Jupiter, the half proteins would broken down long before they found a matching half.</a:t>
            </a:r>
          </a:p>
          <a:p>
            <a:endParaRPr lang="en-US" baseline="0" dirty="0"/>
          </a:p>
          <a:p>
            <a:r>
              <a:rPr lang="en-US" dirty="0"/>
              <a:t>Below From http://chemwiki.ucdavis.edu/Physical_Chemistry/Equilibria/Solubilty/Hydrolysis</a:t>
            </a:r>
          </a:p>
          <a:p>
            <a:endParaRPr lang="en-US" baseline="0" dirty="0"/>
          </a:p>
          <a:p>
            <a:r>
              <a:rPr lang="en-US" b="1" dirty="0"/>
              <a:t>Hydrolysis</a:t>
            </a:r>
            <a:r>
              <a:rPr lang="en-US" dirty="0"/>
              <a:t> is a reaction involving the breaking of a bond in a molecule using water. The reaction mainly occurs between an ion and water molecules and often changes the pH of a solution. In chemistry, there are three main types of </a:t>
            </a:r>
            <a:r>
              <a:rPr lang="en-US" b="1" dirty="0"/>
              <a:t>hydrolysis</a:t>
            </a:r>
            <a:r>
              <a:rPr lang="en-US" dirty="0"/>
              <a:t>: salt </a:t>
            </a:r>
            <a:r>
              <a:rPr lang="en-US" b="1" dirty="0"/>
              <a:t>hydrolysis</a:t>
            </a:r>
            <a:r>
              <a:rPr lang="en-US" dirty="0"/>
              <a:t>, acid </a:t>
            </a:r>
            <a:r>
              <a:rPr lang="en-US" b="1" dirty="0"/>
              <a:t>hydrolysis</a:t>
            </a:r>
            <a:r>
              <a:rPr lang="en-US" dirty="0"/>
              <a:t>, and base </a:t>
            </a:r>
            <a:r>
              <a:rPr lang="en-US" b="1" dirty="0"/>
              <a:t>hydrolysis</a:t>
            </a:r>
            <a:r>
              <a:rPr lang="en-US" dirty="0"/>
              <a:t>.</a:t>
            </a:r>
          </a:p>
          <a:p>
            <a:endParaRPr lang="en-US" baseline="0" dirty="0"/>
          </a:p>
          <a:p>
            <a:r>
              <a:rPr lang="en-US" dirty="0"/>
              <a:t>dictionary.reference.com/browse/</a:t>
            </a:r>
            <a:r>
              <a:rPr lang="en-US" b="1" dirty="0"/>
              <a:t>hydrolysis </a:t>
            </a:r>
          </a:p>
          <a:p>
            <a:r>
              <a:rPr lang="en-US" dirty="0"/>
              <a:t>chemical decomposition in which a compound is split into other compounds by reacting with water</a:t>
            </a:r>
            <a:endParaRPr lang="en-US" baseline="0" dirty="0"/>
          </a:p>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077973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8</a:t>
            </a:fld>
            <a:endParaRPr lang="en-US"/>
          </a:p>
        </p:txBody>
      </p:sp>
    </p:spTree>
    <p:extLst>
      <p:ext uri="{BB962C8B-B14F-4D97-AF65-F5344CB8AC3E}">
        <p14:creationId xmlns:p14="http://schemas.microsoft.com/office/powerpoint/2010/main" val="1629789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3F5014-8F2D-4B6E-8DED-7E807CE1AE70}" type="slidenum">
              <a:rPr lang="en-US" smtClean="0"/>
              <a:pPr/>
              <a:t>9</a:t>
            </a:fld>
            <a:endParaRPr lang="en-US"/>
          </a:p>
        </p:txBody>
      </p:sp>
    </p:spTree>
    <p:extLst>
      <p:ext uri="{BB962C8B-B14F-4D97-AF65-F5344CB8AC3E}">
        <p14:creationId xmlns:p14="http://schemas.microsoft.com/office/powerpoint/2010/main" val="266300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video" Target="file:///C:\InfoByChance\ChainBreakOneLink.avi" TargetMode="External"/><Relationship Id="rId1" Type="http://schemas.microsoft.com/office/2007/relationships/media" Target="file:///C:\InfoByChance\ChainBreakOneLink.avi" TargetMode="External"/><Relationship Id="rId5" Type="http://schemas.openxmlformats.org/officeDocument/2006/relationships/image" Target="../media/image5.wmf"/><Relationship Id="rId4"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Master" Target="../slideMasters/slideMaster1.xml"/><Relationship Id="rId1" Type="http://schemas.openxmlformats.org/officeDocument/2006/relationships/video" Target="file:///C:\InfoByChance\Chain%20Break%20Ball%20Falls.mpg" TargetMode="External"/><Relationship Id="rId4" Type="http://schemas.openxmlformats.org/officeDocument/2006/relationships/image" Target="../media/image5.w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17" name="Footer Placeholder 16"/>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29" name="Slide Number Placeholder 2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latin typeface="Arial" pitchFamily="34" charset="0"/>
                <a:cs typeface="Arial" pitchFamily="34" charset="0"/>
              </a:defRPr>
            </a:lvl1pPr>
            <a:extLst/>
          </a:lstStyle>
          <a:p>
            <a:r>
              <a:rPr kumimoji="0" lang="en-US" dirty="0"/>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baseline="0">
                <a:solidFill>
                  <a:schemeClr val="tx1"/>
                </a:solidFill>
                <a:latin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685800" y="1905000"/>
            <a:ext cx="3352800" cy="4953000"/>
          </a:xfrm>
          <a:solidFill>
            <a:schemeClr val="bg2"/>
          </a:solidFill>
        </p:spPr>
        <p:txBody>
          <a:bodyPr/>
          <a:lstStyle>
            <a:lvl1pPr marL="0" indent="0">
              <a:buNone/>
              <a:defRPr sz="3200"/>
            </a:lvl1pPr>
            <a:extLst/>
          </a:lstStyle>
          <a:p>
            <a:r>
              <a:rPr kumimoji="0" lang="en-US" dirty="0"/>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8F6BCBE8-30B0-4476-8762-9236B142003A}" type="datetimeFigureOut">
              <a:rPr lang="en-US" smtClean="0"/>
              <a:pPr/>
              <a:t>4/26/2017</a:t>
            </a:fld>
            <a:endParaRPr lang="en-US" sz="1100" dirty="0">
              <a:solidFill>
                <a:schemeClr val="tx2"/>
              </a:solidFill>
            </a:endParaRPr>
          </a:p>
        </p:txBody>
      </p:sp>
      <p:sp>
        <p:nvSpPr>
          <p:cNvPr id="6" name="Footer Placeholder 5"/>
          <p:cNvSpPr>
            <a:spLocks noGrp="1"/>
          </p:cNvSpPr>
          <p:nvPr>
            <p:ph type="ftr" sz="quarter" idx="11"/>
          </p:nvPr>
        </p:nvSpPr>
        <p:spPr>
          <a:xfrm>
            <a:off x="914400" y="55499"/>
            <a:ext cx="5562600" cy="365125"/>
          </a:xfrm>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a:xfrm>
            <a:off x="8610600" y="55499"/>
            <a:ext cx="457200" cy="365125"/>
          </a:xfrm>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extLst/>
          </a:lstStyle>
          <a:p>
            <a:r>
              <a:rPr kumimoji="0" lang="en-US" dirty="0"/>
              <a:t>Click to edit Master title style</a:t>
            </a:r>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extLst>
      <p:ext uri="{BB962C8B-B14F-4D97-AF65-F5344CB8AC3E}">
        <p14:creationId xmlns:p14="http://schemas.microsoft.com/office/powerpoint/2010/main" val="4235468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8" name="Footer Placeholder 7"/>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9" name="Slide Number Placeholder 8"/>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0" y="228600"/>
            <a:ext cx="4495800" cy="685800"/>
          </a:xfrm>
        </p:spPr>
        <p:txBody>
          <a:bodyPr/>
          <a:lstStyle>
            <a:lvl1pPr>
              <a:defRPr sz="4000" cap="none" baseline="0"/>
            </a:lvl1pPr>
            <a:extLst/>
          </a:lstStyle>
          <a:p>
            <a:endParaRPr kumimoji="0" lang="en-US" dirty="0"/>
          </a:p>
        </p:txBody>
      </p:sp>
      <p:sp>
        <p:nvSpPr>
          <p:cNvPr id="3" name="Date Placeholder 2"/>
          <p:cNvSpPr>
            <a:spLocks noGrp="1"/>
          </p:cNvSpPr>
          <p:nvPr>
            <p:ph type="dt" sz="half" idx="10"/>
          </p:nvPr>
        </p:nvSpPr>
        <p:spPr/>
        <p:txBody>
          <a:bodyPr/>
          <a:lstStyle/>
          <a:p>
            <a:fld id="{8F6BCBE8-30B0-4476-8762-9236B142003A}" type="datetimeFigureOut">
              <a:rPr lang="en-US" smtClean="0"/>
              <a:pPr/>
              <a:t>4/26/2017</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6" name="Picture 5" descr="NumberedChainWithTrashCanUnderneath.jpg"/>
          <p:cNvPicPr>
            <a:picLocks noChangeAspect="1"/>
          </p:cNvPicPr>
          <p:nvPr userDrawn="1"/>
        </p:nvPicPr>
        <p:blipFill>
          <a:blip r:embed="rId2" cstate="print"/>
          <a:stretch>
            <a:fillRect/>
          </a:stretch>
        </p:blipFill>
        <p:spPr>
          <a:xfrm>
            <a:off x="1143000" y="0"/>
            <a:ext cx="1904999" cy="685800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hainBreak 1 Link">
    <p:spTree>
      <p:nvGrpSpPr>
        <p:cNvPr id="1" name=""/>
        <p:cNvGrpSpPr/>
        <p:nvPr/>
      </p:nvGrpSpPr>
      <p:grpSpPr>
        <a:xfrm>
          <a:off x="0" y="0"/>
          <a:ext cx="0" cy="0"/>
          <a:chOff x="0" y="0"/>
          <a:chExt cx="0" cy="0"/>
        </a:xfrm>
      </p:grpSpPr>
      <p:pic>
        <p:nvPicPr>
          <p:cNvPr id="5" name="ChainBreakOneLink.avi">
            <a:hlinkClick r:id="" action="ppaction://media"/>
          </p:cNvPr>
          <p:cNvPicPr>
            <a:picLocks noChangeAspect="1"/>
          </p:cNvPicPr>
          <p:nvPr>
            <a:videoFile r:link="rId2"/>
            <p:extLst>
              <p:ext uri="{DAA4B4D4-6D71-4841-9C94-3DE7FCFB9230}">
                <p14:media xmlns:p14="http://schemas.microsoft.com/office/powerpoint/2010/main" r:link="rId1"/>
              </p:ext>
            </p:extLst>
          </p:nvPr>
        </p:nvPicPr>
        <p:blipFill>
          <a:blip r:embed="rId4" cstate="print"/>
          <a:stretch>
            <a:fillRect/>
          </a:stretch>
        </p:blipFill>
        <p:spPr>
          <a:xfrm>
            <a:off x="0" y="1600200"/>
            <a:ext cx="4680155" cy="3581400"/>
          </a:xfrm>
          <a:prstGeom prst="rect">
            <a:avLst/>
          </a:prstGeom>
        </p:spPr>
      </p:pic>
      <p:pic>
        <p:nvPicPr>
          <p:cNvPr id="1026" name="Picture 2" descr="C:\Users\John\AppData\Local\Microsoft\Windows\Temporary Internet Files\Content.IE5\9RE0T43V\MC900116354[1].wmf"/>
          <p:cNvPicPr>
            <a:picLocks noChangeAspect="1" noChangeArrowheads="1"/>
          </p:cNvPicPr>
          <p:nvPr userDrawn="1"/>
        </p:nvPicPr>
        <p:blipFill>
          <a:blip r:embed="rId5" cstate="print"/>
          <a:srcRect/>
          <a:stretch>
            <a:fillRect/>
          </a:stretch>
        </p:blipFill>
        <p:spPr bwMode="auto">
          <a:xfrm>
            <a:off x="7162800" y="152400"/>
            <a:ext cx="1776679" cy="886054"/>
          </a:xfrm>
          <a:prstGeom prst="rect">
            <a:avLst/>
          </a:prstGeom>
          <a:noFill/>
        </p:spPr>
      </p:pic>
      <p:sp>
        <p:nvSpPr>
          <p:cNvPr id="10" name="Text Placeholder 9"/>
          <p:cNvSpPr>
            <a:spLocks noGrp="1"/>
          </p:cNvSpPr>
          <p:nvPr>
            <p:ph type="body" sz="quarter" idx="10"/>
          </p:nvPr>
        </p:nvSpPr>
        <p:spPr>
          <a:xfrm>
            <a:off x="4724400" y="2209800"/>
            <a:ext cx="4419600" cy="2514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3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hainBreaksBallFalls">
    <p:spTree>
      <p:nvGrpSpPr>
        <p:cNvPr id="1" name=""/>
        <p:cNvGrpSpPr/>
        <p:nvPr/>
      </p:nvGrpSpPr>
      <p:grpSpPr>
        <a:xfrm>
          <a:off x="0" y="0"/>
          <a:ext cx="0" cy="0"/>
          <a:chOff x="0" y="0"/>
          <a:chExt cx="0" cy="0"/>
        </a:xfrm>
      </p:grpSpPr>
      <p:pic>
        <p:nvPicPr>
          <p:cNvPr id="7" name="Chain Break Ball Falls.mpg">
            <a:hlinkClick r:id="" action="ppaction://media"/>
          </p:cNvPr>
          <p:cNvPicPr>
            <a:picLocks noRot="1" noChangeAspect="1"/>
          </p:cNvPicPr>
          <p:nvPr userDrawn="1">
            <a:videoFile r:link="rId1"/>
          </p:nvPr>
        </p:nvPicPr>
        <p:blipFill rotWithShape="1">
          <a:blip r:embed="rId3" cstate="print"/>
          <a:srcRect r="68940"/>
          <a:stretch/>
        </p:blipFill>
        <p:spPr>
          <a:xfrm>
            <a:off x="4038600" y="-4572000"/>
            <a:ext cx="8686800" cy="15572678"/>
          </a:xfrm>
          <a:prstGeom prst="rect">
            <a:avLst/>
          </a:prstGeom>
        </p:spPr>
      </p:pic>
      <p:sp>
        <p:nvSpPr>
          <p:cNvPr id="10" name="Text Placeholder 9"/>
          <p:cNvSpPr>
            <a:spLocks noGrp="1"/>
          </p:cNvSpPr>
          <p:nvPr>
            <p:ph type="body" sz="quarter" idx="10"/>
          </p:nvPr>
        </p:nvSpPr>
        <p:spPr>
          <a:xfrm>
            <a:off x="228600" y="1219200"/>
            <a:ext cx="3657600" cy="350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26" name="Picture 2" descr="C:\Users\John\AppData\Local\Microsoft\Windows\Temporary Internet Files\Content.IE5\9RE0T43V\MC900116354[1].wmf"/>
          <p:cNvPicPr>
            <a:picLocks noChangeAspect="1" noChangeArrowheads="1"/>
          </p:cNvPicPr>
          <p:nvPr userDrawn="1"/>
        </p:nvPicPr>
        <p:blipFill>
          <a:blip r:embed="rId4" cstate="print"/>
          <a:srcRect/>
          <a:stretch>
            <a:fillRect/>
          </a:stretch>
        </p:blipFill>
        <p:spPr bwMode="auto">
          <a:xfrm>
            <a:off x="7162800" y="152400"/>
            <a:ext cx="1776679" cy="88605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15117"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7"/>
                </p:tgtEl>
              </p:cMediaNode>
            </p:video>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1">
                <a:shade val="100000"/>
                <a:satMod val="150000"/>
              </a:schemeClr>
            </a:gs>
            <a:gs pos="65000">
              <a:schemeClr val="bg1">
                <a:shade val="90000"/>
                <a:satMod val="375000"/>
              </a:schemeClr>
            </a:gs>
            <a:gs pos="100000">
              <a:schemeClr val="bg2">
                <a:tint val="88000"/>
                <a:satMod val="400000"/>
              </a:schemeClr>
            </a:gs>
          </a:gsLst>
          <a:lin ang="5400000" scaled="0"/>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dirty="0"/>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8F6BCBE8-30B0-4476-8762-9236B142003A}" type="datetimeFigureOut">
              <a:rPr lang="en-US" smtClean="0"/>
              <a:pPr/>
              <a:t>4/26/2017</a:t>
            </a:fld>
            <a:endParaRPr lang="en-US" sz="1100" dirty="0">
              <a:solidFill>
                <a:schemeClr val="tx2"/>
              </a:solidFil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lgn="r" eaLnBrk="1" latinLnBrk="0" hangingPunct="1"/>
            <a:endParaRPr kumimoji="0" lang="en-US" sz="1100" dirty="0">
              <a:solidFill>
                <a:schemeClr val="tx2"/>
              </a:solidFil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pic>
        <p:nvPicPr>
          <p:cNvPr id="18" name="Content Placeholder 3"/>
          <p:cNvPicPr>
            <a:picLocks/>
          </p:cNvPicPr>
          <p:nvPr userDrawn="1"/>
        </p:nvPicPr>
        <p:blipFill>
          <a:blip r:embed="rId15" cstate="print"/>
          <a:srcRect/>
          <a:stretch>
            <a:fillRect/>
          </a:stretch>
        </p:blipFill>
        <p:spPr bwMode="auto">
          <a:xfrm>
            <a:off x="7772400" y="117436"/>
            <a:ext cx="1219200" cy="720764"/>
          </a:xfrm>
          <a:prstGeom prst="rect">
            <a:avLst/>
          </a:prstGeom>
          <a:noFill/>
          <a:ln w="9525">
            <a:noFill/>
            <a:miter lim="800000"/>
            <a:headEnd/>
            <a:tailEnd/>
          </a:ln>
        </p:spPr>
      </p:pic>
    </p:spTree>
  </p:cSld>
  <p:clrMap bg1="dk1" tx1="lt1" bg2="dk2" tx2="lt2" accent1="accent1" accent2="accent2" accent3="accent3" accent4="accent4" accent5="accent5" accent6="accent6" hlink="hlink" folHlink="folHlink"/>
  <p:sldLayoutIdLst>
    <p:sldLayoutId id="2147484045" r:id="rId1"/>
    <p:sldLayoutId id="2147484046" r:id="rId2"/>
    <p:sldLayoutId id="2147484057" r:id="rId3"/>
    <p:sldLayoutId id="2147484047" r:id="rId4"/>
    <p:sldLayoutId id="2147484048" r:id="rId5"/>
    <p:sldLayoutId id="2147484049" r:id="rId6"/>
    <p:sldLayoutId id="2147484050" r:id="rId7"/>
    <p:sldLayoutId id="2147484051" r:id="rId8"/>
    <p:sldLayoutId id="2147484056" r:id="rId9"/>
    <p:sldLayoutId id="2147484052" r:id="rId10"/>
    <p:sldLayoutId id="2147484053" r:id="rId11"/>
    <p:sldLayoutId id="2147484054" r:id="rId12"/>
    <p:sldLayoutId id="2147484055" r:id="rId13"/>
  </p:sldLayoutIdLst>
  <p:txStyles>
    <p:titleStyle>
      <a:lvl1pPr algn="l" rtl="0" eaLnBrk="1" latinLnBrk="0" hangingPunct="1">
        <a:spcBef>
          <a:spcPct val="0"/>
        </a:spcBef>
        <a:buNone/>
        <a:defRPr kumimoji="0" sz="4000" kern="1200" spc="-100" baseline="0">
          <a:solidFill>
            <a:schemeClr val="tx2">
              <a:satMod val="200000"/>
            </a:schemeClr>
          </a:solidFill>
          <a:latin typeface="Arial" pitchFamily="34" charset="0"/>
          <a:ea typeface="+mj-ea"/>
          <a:cs typeface="Arial" pitchFamily="34" charset="0"/>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52501" y="1173960"/>
            <a:ext cx="7315199" cy="1295400"/>
          </a:xfrm>
          <a:prstGeom prst="rect">
            <a:avLst/>
          </a:prstGeom>
        </p:spPr>
        <p:txBody>
          <a:bodyPr vert="horz" lIns="100584" tIns="45720" anchor="b">
            <a:normAutofit/>
          </a:bodyPr>
          <a:lstStyle>
            <a:lvl1pPr marL="0" indent="0" algn="l" rtl="0" eaLnBrk="1" latinLnBrk="0" hangingPunct="1">
              <a:spcBef>
                <a:spcPts val="0"/>
              </a:spcBef>
              <a:buClr>
                <a:schemeClr val="tx2"/>
              </a:buClr>
              <a:buSzPct val="95000"/>
              <a:buFont typeface="Wingdings"/>
              <a:buNone/>
              <a:defRPr kumimoji="0" sz="2000" kern="1200" baseline="0">
                <a:solidFill>
                  <a:schemeClr val="tx1"/>
                </a:solidFill>
                <a:latin typeface="Arial" pitchFamily="34" charset="0"/>
                <a:ea typeface="+mn-ea"/>
                <a:cs typeface="Arial" pitchFamily="34" charset="0"/>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Arial" pitchFamily="34" charset="0"/>
                <a:ea typeface="+mn-ea"/>
                <a:cs typeface="Arial" pitchFamily="34" charset="0"/>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Arial" pitchFamily="34" charset="0"/>
                <a:ea typeface="+mn-ea"/>
                <a:cs typeface="Arial" pitchFamily="34" charset="0"/>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Arial" pitchFamily="34" charset="0"/>
                <a:ea typeface="+mn-ea"/>
                <a:cs typeface="Arial" pitchFamily="34" charset="0"/>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Arial" pitchFamily="34" charset="0"/>
                <a:ea typeface="+mn-ea"/>
                <a:cs typeface="Arial" pitchFamily="34" charset="0"/>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marL="68580" algn="ctr">
              <a:buClr>
                <a:srgbClr val="D6ECFF"/>
              </a:buClr>
            </a:pPr>
            <a:r>
              <a:rPr lang="en-US" sz="3600" dirty="0">
                <a:solidFill>
                  <a:srgbClr val="00ADDC">
                    <a:lumMod val="60000"/>
                    <a:lumOff val="40000"/>
                  </a:srgbClr>
                </a:solidFill>
              </a:rPr>
              <a:t>Are You an Accident of Nature?</a:t>
            </a:r>
          </a:p>
          <a:p>
            <a:pPr marL="68580" algn="ctr">
              <a:buClr>
                <a:srgbClr val="D6ECFF"/>
              </a:buClr>
            </a:pPr>
            <a:r>
              <a:rPr lang="en-US" sz="3600" dirty="0">
                <a:solidFill>
                  <a:srgbClr val="00ADDC">
                    <a:lumMod val="60000"/>
                    <a:lumOff val="40000"/>
                  </a:srgbClr>
                </a:solidFill>
              </a:rPr>
              <a:t>Part </a:t>
            </a:r>
            <a:r>
              <a:rPr lang="en-US" sz="3600" dirty="0" smtClean="0">
                <a:solidFill>
                  <a:srgbClr val="00ADDC">
                    <a:lumMod val="60000"/>
                    <a:lumOff val="40000"/>
                  </a:srgbClr>
                </a:solidFill>
              </a:rPr>
              <a:t>6</a:t>
            </a:r>
            <a:endParaRPr lang="en-US" sz="3600" dirty="0">
              <a:solidFill>
                <a:srgbClr val="00ADDC">
                  <a:lumMod val="60000"/>
                  <a:lumOff val="40000"/>
                </a:srgbClr>
              </a:solidFill>
            </a:endParaRPr>
          </a:p>
        </p:txBody>
      </p:sp>
      <p:sp>
        <p:nvSpPr>
          <p:cNvPr id="7" name="Subtitle 2"/>
          <p:cNvSpPr txBox="1">
            <a:spLocks/>
          </p:cNvSpPr>
          <p:nvPr/>
        </p:nvSpPr>
        <p:spPr>
          <a:xfrm>
            <a:off x="1524000" y="2895600"/>
            <a:ext cx="6477000" cy="1905000"/>
          </a:xfrm>
          <a:prstGeom prst="rect">
            <a:avLst/>
          </a:prstGeom>
        </p:spPr>
        <p:txBody>
          <a:bodyPr vert="horz" lIns="100584" tIns="45720" anchor="b">
            <a:noAutofit/>
          </a:bodyPr>
          <a:lstStyle/>
          <a:p>
            <a:pPr algn="ctr">
              <a:buClr>
                <a:srgbClr val="D6ECFF"/>
              </a:buClr>
              <a:buSzPct val="95000"/>
              <a:buFont typeface="Wingdings"/>
              <a:buNone/>
              <a:defRPr/>
            </a:pPr>
            <a:r>
              <a:rPr lang="en-US" sz="4000" b="1" dirty="0">
                <a:solidFill>
                  <a:prstClr val="white"/>
                </a:solidFill>
                <a:latin typeface="Arial" panose="020B0604020202020204" pitchFamily="34" charset="0"/>
                <a:cs typeface="Arial" panose="020B0604020202020204" pitchFamily="34" charset="0"/>
              </a:rPr>
              <a:t>No information by </a:t>
            </a:r>
            <a:r>
              <a:rPr lang="en-US" sz="4000" b="1" dirty="0" smtClean="0">
                <a:solidFill>
                  <a:prstClr val="white"/>
                </a:solidFill>
                <a:latin typeface="Arial" panose="020B0604020202020204" pitchFamily="34" charset="0"/>
                <a:cs typeface="Arial" panose="020B0604020202020204" pitchFamily="34" charset="0"/>
              </a:rPr>
              <a:t>chance</a:t>
            </a:r>
            <a:endParaRPr lang="en-US" sz="4000" b="1" dirty="0">
              <a:solidFill>
                <a:prstClr val="white"/>
              </a:solidFill>
              <a:latin typeface="Arial" panose="020B0604020202020204" pitchFamily="34" charset="0"/>
              <a:cs typeface="Arial" panose="020B0604020202020204" pitchFamily="34" charset="0"/>
            </a:endParaRPr>
          </a:p>
          <a:p>
            <a:pPr algn="ctr">
              <a:buClr>
                <a:srgbClr val="D6ECFF"/>
              </a:buClr>
              <a:buSzPct val="95000"/>
              <a:buFont typeface="Wingdings"/>
              <a:buNone/>
              <a:defRPr/>
            </a:pPr>
            <a:r>
              <a:rPr lang="en-US" sz="4000" b="1" dirty="0">
                <a:solidFill>
                  <a:prstClr val="white"/>
                </a:solidFill>
                <a:latin typeface="Arial" panose="020B0604020202020204" pitchFamily="34" charset="0"/>
                <a:cs typeface="Arial" panose="020B0604020202020204" pitchFamily="34" charset="0"/>
              </a:rPr>
              <a:t>in any universe</a:t>
            </a:r>
          </a:p>
        </p:txBody>
      </p:sp>
    </p:spTree>
    <p:extLst>
      <p:ext uri="{BB962C8B-B14F-4D97-AF65-F5344CB8AC3E}">
        <p14:creationId xmlns:p14="http://schemas.microsoft.com/office/powerpoint/2010/main" val="335660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6629400" cy="914400"/>
          </a:xfrm>
        </p:spPr>
        <p:txBody>
          <a:bodyPr/>
          <a:lstStyle/>
          <a:p>
            <a:r>
              <a:rPr lang="en-US" dirty="0"/>
              <a:t>Protein Secondary Structure</a:t>
            </a:r>
          </a:p>
        </p:txBody>
      </p:sp>
      <p:sp>
        <p:nvSpPr>
          <p:cNvPr id="3" name="Content Placeholder 2"/>
          <p:cNvSpPr>
            <a:spLocks noGrp="1"/>
          </p:cNvSpPr>
          <p:nvPr>
            <p:ph idx="1"/>
          </p:nvPr>
        </p:nvSpPr>
        <p:spPr>
          <a:xfrm>
            <a:off x="838200" y="1783560"/>
            <a:ext cx="7848600" cy="4572000"/>
          </a:xfrm>
        </p:spPr>
        <p:txBody>
          <a:bodyPr>
            <a:normAutofit lnSpcReduction="10000"/>
          </a:bodyPr>
          <a:lstStyle/>
          <a:p>
            <a:r>
              <a:rPr lang="en-US" sz="3600" dirty="0"/>
              <a:t>In nature </a:t>
            </a:r>
            <a:r>
              <a:rPr lang="en-US" sz="3600" b="1" u="sng" dirty="0"/>
              <a:t>left</a:t>
            </a:r>
            <a:r>
              <a:rPr lang="en-US" sz="3600" dirty="0"/>
              <a:t> and </a:t>
            </a:r>
            <a:r>
              <a:rPr lang="en-US" sz="3600" b="1" u="sng" dirty="0"/>
              <a:t>right</a:t>
            </a:r>
            <a:r>
              <a:rPr lang="en-US" sz="3600" dirty="0"/>
              <a:t> handed amino acids occur in equal numbers</a:t>
            </a:r>
          </a:p>
          <a:p>
            <a:r>
              <a:rPr lang="en-US" sz="3600" dirty="0"/>
              <a:t>Nearly all of life is made of </a:t>
            </a:r>
            <a:r>
              <a:rPr lang="en-US" sz="3600" b="1" u="sng" dirty="0"/>
              <a:t>only left </a:t>
            </a:r>
            <a:r>
              <a:rPr lang="en-US" sz="3600" dirty="0"/>
              <a:t>handed amino acids</a:t>
            </a:r>
          </a:p>
          <a:p>
            <a:r>
              <a:rPr lang="en-US" sz="3600" dirty="0"/>
              <a:t>Stable structure depends on hydrogen bonds between adjacent amino acids</a:t>
            </a:r>
          </a:p>
          <a:p>
            <a:pPr>
              <a:buNone/>
            </a:pPr>
            <a:endParaRPr lang="en-US" dirty="0"/>
          </a:p>
          <a:p>
            <a:endParaRPr lang="en-US" dirty="0"/>
          </a:p>
        </p:txBody>
      </p:sp>
    </p:spTree>
    <p:extLst>
      <p:ext uri="{BB962C8B-B14F-4D97-AF65-F5344CB8AC3E}">
        <p14:creationId xmlns:p14="http://schemas.microsoft.com/office/powerpoint/2010/main" val="295903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hidden"/>
                                      </p:to>
                                    </p:set>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hidden"/>
                                      </p:to>
                                    </p:set>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391400" cy="914400"/>
          </a:xfrm>
        </p:spPr>
        <p:txBody>
          <a:bodyPr/>
          <a:lstStyle/>
          <a:p>
            <a:r>
              <a:rPr lang="en-US" sz="3600" b="1" dirty="0"/>
              <a:t>Chance of getting all Left-Handed</a:t>
            </a:r>
          </a:p>
        </p:txBody>
      </p:sp>
      <p:sp>
        <p:nvSpPr>
          <p:cNvPr id="3" name="Content Placeholder 2"/>
          <p:cNvSpPr>
            <a:spLocks noGrp="1"/>
          </p:cNvSpPr>
          <p:nvPr>
            <p:ph idx="1"/>
          </p:nvPr>
        </p:nvSpPr>
        <p:spPr>
          <a:xfrm>
            <a:off x="762000" y="1676400"/>
            <a:ext cx="7924800" cy="4679160"/>
          </a:xfrm>
        </p:spPr>
        <p:txBody>
          <a:bodyPr>
            <a:normAutofit/>
          </a:bodyPr>
          <a:lstStyle/>
          <a:p>
            <a:r>
              <a:rPr lang="en-US" sz="3600" dirty="0"/>
              <a:t>For medium protein of 300 AA</a:t>
            </a:r>
          </a:p>
          <a:p>
            <a:r>
              <a:rPr lang="en-US" sz="3600" dirty="0"/>
              <a:t>1 chance in about </a:t>
            </a:r>
            <a:r>
              <a:rPr lang="en-US" sz="3600" dirty="0" smtClean="0"/>
              <a:t>10</a:t>
            </a:r>
            <a:r>
              <a:rPr lang="en-US" sz="5000" baseline="30000" dirty="0" smtClean="0"/>
              <a:t>90</a:t>
            </a:r>
            <a:endParaRPr lang="en-US" sz="5000" baseline="30000" dirty="0"/>
          </a:p>
          <a:p>
            <a:r>
              <a:rPr lang="en-US" sz="3600" dirty="0"/>
              <a:t>Only </a:t>
            </a:r>
            <a:r>
              <a:rPr lang="en-US" sz="3600" dirty="0" smtClean="0"/>
              <a:t>10</a:t>
            </a:r>
            <a:r>
              <a:rPr lang="en-US" sz="5000" baseline="30000" dirty="0" smtClean="0"/>
              <a:t>80</a:t>
            </a:r>
            <a:r>
              <a:rPr lang="en-US" sz="3600" dirty="0" smtClean="0"/>
              <a:t> </a:t>
            </a:r>
            <a:r>
              <a:rPr lang="en-US" sz="3600" dirty="0"/>
              <a:t>atoms in observable universe</a:t>
            </a:r>
            <a:br>
              <a:rPr lang="en-US" sz="3600" dirty="0"/>
            </a:br>
            <a:endParaRPr lang="en-US" sz="3600" dirty="0"/>
          </a:p>
          <a:p>
            <a:pPr>
              <a:buNone/>
            </a:pPr>
            <a:endParaRPr lang="en-US" dirty="0"/>
          </a:p>
          <a:p>
            <a:endParaRPr lang="en-US" dirty="0"/>
          </a:p>
        </p:txBody>
      </p:sp>
    </p:spTree>
    <p:extLst>
      <p:ext uri="{BB962C8B-B14F-4D97-AF65-F5344CB8AC3E}">
        <p14:creationId xmlns:p14="http://schemas.microsoft.com/office/powerpoint/2010/main" val="53581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533400"/>
            <a:ext cx="5257800" cy="914400"/>
          </a:xfrm>
        </p:spPr>
        <p:txBody>
          <a:bodyPr/>
          <a:lstStyle/>
          <a:p>
            <a:r>
              <a:rPr lang="en-US" sz="3600" b="1" dirty="0" smtClean="0"/>
              <a:t>Impossible</a:t>
            </a:r>
            <a:endParaRPr lang="en-US" sz="3600" b="1" dirty="0"/>
          </a:p>
        </p:txBody>
      </p:sp>
      <p:sp>
        <p:nvSpPr>
          <p:cNvPr id="3" name="Content Placeholder 2"/>
          <p:cNvSpPr>
            <a:spLocks noGrp="1"/>
          </p:cNvSpPr>
          <p:nvPr>
            <p:ph idx="1"/>
          </p:nvPr>
        </p:nvSpPr>
        <p:spPr>
          <a:xfrm>
            <a:off x="762000" y="1676400"/>
            <a:ext cx="7924800" cy="4679160"/>
          </a:xfrm>
        </p:spPr>
        <p:txBody>
          <a:bodyPr>
            <a:normAutofit/>
          </a:bodyPr>
          <a:lstStyle/>
          <a:p>
            <a:pPr marL="68580" indent="0">
              <a:buNone/>
            </a:pPr>
            <a:r>
              <a:rPr lang="en-US" sz="3600" dirty="0" smtClean="0"/>
              <a:t>Not </a:t>
            </a:r>
            <a:r>
              <a:rPr lang="en-US" sz="3600" dirty="0"/>
              <a:t>remotely possible a protein of all left-handed amino acids would form in </a:t>
            </a:r>
            <a:r>
              <a:rPr lang="en-US" sz="3600" dirty="0" smtClean="0"/>
              <a:t>nature.</a:t>
            </a:r>
            <a:endParaRPr lang="en-US" sz="3600" dirty="0"/>
          </a:p>
          <a:p>
            <a:pPr>
              <a:buNone/>
            </a:pPr>
            <a:endParaRPr lang="en-US" dirty="0"/>
          </a:p>
          <a:p>
            <a:endParaRPr lang="en-US" dirty="0"/>
          </a:p>
        </p:txBody>
      </p:sp>
    </p:spTree>
    <p:extLst>
      <p:ext uri="{BB962C8B-B14F-4D97-AF65-F5344CB8AC3E}">
        <p14:creationId xmlns:p14="http://schemas.microsoft.com/office/powerpoint/2010/main" val="255401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914400" y="1475637"/>
            <a:ext cx="7772400" cy="883440"/>
          </a:xfrm>
        </p:spPr>
        <p:txBody>
          <a:bodyPr>
            <a:normAutofit/>
          </a:bodyPr>
          <a:lstStyle/>
          <a:p>
            <a:pPr marL="68580" indent="0">
              <a:buNone/>
            </a:pPr>
            <a:r>
              <a:rPr lang="en-US" sz="4000" b="1" dirty="0" smtClean="0"/>
              <a:t>Alien Life Forms</a:t>
            </a:r>
          </a:p>
          <a:p>
            <a:pPr marL="68580" indent="0">
              <a:buNone/>
            </a:pPr>
            <a:endParaRPr lang="en-US" sz="4000" b="1" dirty="0"/>
          </a:p>
        </p:txBody>
      </p:sp>
      <p:sp>
        <p:nvSpPr>
          <p:cNvPr id="4" name="Content Placeholder 2"/>
          <p:cNvSpPr txBox="1">
            <a:spLocks/>
          </p:cNvSpPr>
          <p:nvPr/>
        </p:nvSpPr>
        <p:spPr>
          <a:xfrm>
            <a:off x="940526" y="2582376"/>
            <a:ext cx="8051074" cy="999024"/>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sz="4000" b="1" dirty="0" smtClean="0"/>
              <a:t>Nature cannot create physical</a:t>
            </a:r>
          </a:p>
          <a:p>
            <a:pPr marL="68580" indent="0">
              <a:buFont typeface="Wingdings"/>
              <a:buNone/>
            </a:pPr>
            <a:endParaRPr lang="en-US" sz="4000" b="1" dirty="0"/>
          </a:p>
        </p:txBody>
      </p:sp>
      <p:sp>
        <p:nvSpPr>
          <p:cNvPr id="5" name="Content Placeholder 2"/>
          <p:cNvSpPr txBox="1">
            <a:spLocks/>
          </p:cNvSpPr>
          <p:nvPr/>
        </p:nvSpPr>
        <p:spPr>
          <a:xfrm>
            <a:off x="951411" y="3383760"/>
            <a:ext cx="7772400" cy="88344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sz="4000" b="1" dirty="0" smtClean="0"/>
              <a:t>Angels?</a:t>
            </a:r>
          </a:p>
          <a:p>
            <a:pPr marL="68580" indent="0">
              <a:buNone/>
            </a:pPr>
            <a:endParaRPr lang="en-US" sz="4000" b="1" dirty="0" smtClean="0"/>
          </a:p>
          <a:p>
            <a:pPr marL="68580" indent="0">
              <a:buFont typeface="Wingdings"/>
              <a:buNone/>
            </a:pPr>
            <a:endParaRPr lang="en-US" sz="4000" b="1" dirty="0"/>
          </a:p>
        </p:txBody>
      </p:sp>
      <p:sp>
        <p:nvSpPr>
          <p:cNvPr id="6" name="Content Placeholder 2"/>
          <p:cNvSpPr txBox="1">
            <a:spLocks/>
          </p:cNvSpPr>
          <p:nvPr/>
        </p:nvSpPr>
        <p:spPr>
          <a:xfrm>
            <a:off x="951411" y="4185144"/>
            <a:ext cx="7772400" cy="88344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r>
              <a:rPr lang="en-US" sz="4000" b="1" dirty="0" smtClean="0"/>
              <a:t>Demons?</a:t>
            </a:r>
          </a:p>
          <a:p>
            <a:pPr marL="68580" indent="0">
              <a:buNone/>
            </a:pPr>
            <a:endParaRPr lang="en-US" sz="4000" b="1" dirty="0" smtClean="0"/>
          </a:p>
          <a:p>
            <a:pPr marL="68580" indent="0">
              <a:buFont typeface="Wingdings"/>
              <a:buNone/>
            </a:pPr>
            <a:endParaRPr lang="en-US" sz="4000" b="1" dirty="0"/>
          </a:p>
        </p:txBody>
      </p:sp>
    </p:spTree>
    <p:extLst>
      <p:ext uri="{BB962C8B-B14F-4D97-AF65-F5344CB8AC3E}">
        <p14:creationId xmlns:p14="http://schemas.microsoft.com/office/powerpoint/2010/main" val="193296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14400"/>
            <a:ext cx="7924800" cy="914400"/>
          </a:xfrm>
        </p:spPr>
        <p:txBody>
          <a:bodyPr/>
          <a:lstStyle/>
          <a:p>
            <a:pPr marL="68580" indent="0"/>
            <a:r>
              <a:rPr lang="en-US" sz="3600" dirty="0"/>
              <a:t>Give your own presentations. </a:t>
            </a:r>
          </a:p>
        </p:txBody>
      </p:sp>
      <p:sp>
        <p:nvSpPr>
          <p:cNvPr id="3" name="Content Placeholder 2"/>
          <p:cNvSpPr>
            <a:spLocks noGrp="1"/>
          </p:cNvSpPr>
          <p:nvPr>
            <p:ph idx="1"/>
          </p:nvPr>
        </p:nvSpPr>
        <p:spPr>
          <a:xfrm>
            <a:off x="2362200" y="3733800"/>
            <a:ext cx="4038600" cy="990600"/>
          </a:xfrm>
        </p:spPr>
        <p:txBody>
          <a:bodyPr>
            <a:normAutofit/>
          </a:bodyPr>
          <a:lstStyle/>
          <a:p>
            <a:pPr marL="68580" indent="0">
              <a:buNone/>
            </a:pPr>
            <a:r>
              <a:rPr lang="en-US" sz="4000" dirty="0" smtClean="0"/>
              <a:t>Educate7.com</a:t>
            </a:r>
            <a:endParaRPr lang="en-US" sz="4000" dirty="0"/>
          </a:p>
        </p:txBody>
      </p:sp>
      <p:sp>
        <p:nvSpPr>
          <p:cNvPr id="4" name="Content Placeholder 2"/>
          <p:cNvSpPr txBox="1">
            <a:spLocks/>
          </p:cNvSpPr>
          <p:nvPr/>
        </p:nvSpPr>
        <p:spPr>
          <a:xfrm>
            <a:off x="628650" y="4876800"/>
            <a:ext cx="8039100" cy="1447800"/>
          </a:xfrm>
          <a:prstGeom prst="rect">
            <a:avLst/>
          </a:prstGeom>
        </p:spPr>
        <p:txBody>
          <a:bodyPr vert="horz">
            <a:norm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endParaRPr lang="en-US" sz="4000" dirty="0">
              <a:solidFill>
                <a:prstClr val="white"/>
              </a:solidFill>
            </a:endParaRPr>
          </a:p>
        </p:txBody>
      </p:sp>
      <p:sp>
        <p:nvSpPr>
          <p:cNvPr id="5" name="Title 1"/>
          <p:cNvSpPr txBox="1">
            <a:spLocks/>
          </p:cNvSpPr>
          <p:nvPr/>
        </p:nvSpPr>
        <p:spPr>
          <a:xfrm>
            <a:off x="628650" y="1981200"/>
            <a:ext cx="7924800" cy="9144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Arial" pitchFamily="34" charset="0"/>
                <a:ea typeface="+mj-ea"/>
                <a:cs typeface="Arial" pitchFamily="34" charset="0"/>
              </a:defRPr>
            </a:lvl1pPr>
            <a:extLst/>
          </a:lstStyle>
          <a:p>
            <a:pPr marL="68580"/>
            <a:r>
              <a:rPr lang="en-US" sz="3600" dirty="0" smtClean="0">
                <a:solidFill>
                  <a:schemeClr val="tx1"/>
                </a:solidFill>
              </a:rPr>
              <a:t>Free downloads of PowerPoints used in these videos at:  </a:t>
            </a:r>
            <a:endParaRPr lang="en-US" sz="3600" dirty="0">
              <a:solidFill>
                <a:schemeClr val="tx1"/>
              </a:solidFill>
            </a:endParaRPr>
          </a:p>
        </p:txBody>
      </p:sp>
    </p:spTree>
    <p:extLst>
      <p:ext uri="{BB962C8B-B14F-4D97-AF65-F5344CB8AC3E}">
        <p14:creationId xmlns:p14="http://schemas.microsoft.com/office/powerpoint/2010/main" val="3953270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952501" y="1173960"/>
            <a:ext cx="7315199" cy="1295400"/>
          </a:xfrm>
          <a:prstGeom prst="rect">
            <a:avLst/>
          </a:prstGeom>
        </p:spPr>
        <p:txBody>
          <a:bodyPr vert="horz" lIns="100584" tIns="45720" anchor="b">
            <a:normAutofit/>
          </a:bodyPr>
          <a:lstStyle>
            <a:lvl1pPr marL="0" indent="0" algn="l" rtl="0" eaLnBrk="1" latinLnBrk="0" hangingPunct="1">
              <a:spcBef>
                <a:spcPts val="0"/>
              </a:spcBef>
              <a:buClr>
                <a:schemeClr val="tx2"/>
              </a:buClr>
              <a:buSzPct val="95000"/>
              <a:buFont typeface="Wingdings"/>
              <a:buNone/>
              <a:defRPr kumimoji="0" sz="2000" kern="1200" baseline="0">
                <a:solidFill>
                  <a:schemeClr val="tx1"/>
                </a:solidFill>
                <a:latin typeface="Arial" pitchFamily="34" charset="0"/>
                <a:ea typeface="+mn-ea"/>
                <a:cs typeface="Arial" pitchFamily="34" charset="0"/>
              </a:defRPr>
            </a:lvl1pPr>
            <a:lvl2pPr marL="457200" indent="0" algn="ctr" rtl="0" eaLnBrk="1" latinLnBrk="0" hangingPunct="1">
              <a:spcBef>
                <a:spcPct val="20000"/>
              </a:spcBef>
              <a:buClr>
                <a:schemeClr val="accent2"/>
              </a:buClr>
              <a:buSzPct val="90000"/>
              <a:buFont typeface="Wingdings"/>
              <a:buNone/>
              <a:defRPr kumimoji="0" sz="2600" kern="1200">
                <a:solidFill>
                  <a:schemeClr val="tx1"/>
                </a:solidFill>
                <a:latin typeface="Arial" pitchFamily="34" charset="0"/>
                <a:ea typeface="+mn-ea"/>
                <a:cs typeface="Arial" pitchFamily="34" charset="0"/>
              </a:defRPr>
            </a:lvl2pPr>
            <a:lvl3pPr marL="914400" indent="0" algn="ctr" rtl="0" eaLnBrk="1" latinLnBrk="0" hangingPunct="1">
              <a:spcBef>
                <a:spcPct val="20000"/>
              </a:spcBef>
              <a:buClr>
                <a:schemeClr val="accent2"/>
              </a:buClr>
              <a:buFont typeface="Wingdings 2"/>
              <a:buNone/>
              <a:defRPr kumimoji="0" sz="2400" kern="1200">
                <a:solidFill>
                  <a:schemeClr val="tx1"/>
                </a:solidFill>
                <a:latin typeface="Arial" pitchFamily="34" charset="0"/>
                <a:ea typeface="+mn-ea"/>
                <a:cs typeface="Arial" pitchFamily="34" charset="0"/>
              </a:defRPr>
            </a:lvl3pPr>
            <a:lvl4pPr marL="1371600" indent="0" algn="ctr" rtl="0" eaLnBrk="1" latinLnBrk="0" hangingPunct="1">
              <a:spcBef>
                <a:spcPct val="20000"/>
              </a:spcBef>
              <a:buClr>
                <a:schemeClr val="accent3"/>
              </a:buClr>
              <a:buFont typeface="Wingdings 3"/>
              <a:buNone/>
              <a:defRPr kumimoji="0" sz="2200" kern="1200">
                <a:solidFill>
                  <a:schemeClr val="tx1"/>
                </a:solidFill>
                <a:latin typeface="Arial" pitchFamily="34" charset="0"/>
                <a:ea typeface="+mn-ea"/>
                <a:cs typeface="Arial" pitchFamily="34" charset="0"/>
              </a:defRPr>
            </a:lvl4pPr>
            <a:lvl5pPr marL="1828800" indent="0" algn="ctr" rtl="0" eaLnBrk="1" latinLnBrk="0" hangingPunct="1">
              <a:spcBef>
                <a:spcPct val="20000"/>
              </a:spcBef>
              <a:buClr>
                <a:schemeClr val="accent3"/>
              </a:buClr>
              <a:buFont typeface="Wingdings 2"/>
              <a:buNone/>
              <a:defRPr kumimoji="0" sz="2000" kern="1200">
                <a:solidFill>
                  <a:schemeClr val="tx1"/>
                </a:solidFill>
                <a:latin typeface="Arial" pitchFamily="34" charset="0"/>
                <a:ea typeface="+mn-ea"/>
                <a:cs typeface="Arial" pitchFamily="34" charset="0"/>
              </a:defRPr>
            </a:lvl5pPr>
            <a:lvl6pPr marL="2286000" indent="0" algn="ctr" rtl="0" eaLnBrk="1" latinLnBrk="0" hangingPunct="1">
              <a:spcBef>
                <a:spcPct val="2000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8pPr>
            <a:lvl9pPr marL="3657600" indent="0" algn="ctr" rtl="0" eaLnBrk="1" latinLnBrk="0" hangingPunct="1">
              <a:spcBef>
                <a:spcPct val="20000"/>
              </a:spcBef>
              <a:buClr>
                <a:schemeClr val="accent4"/>
              </a:buClr>
              <a:buFont typeface="Wingdings 2"/>
              <a:buNone/>
              <a:defRPr kumimoji="0" sz="1600" kern="1200">
                <a:solidFill>
                  <a:schemeClr val="tx1"/>
                </a:solidFill>
                <a:latin typeface="+mn-lt"/>
                <a:ea typeface="+mn-ea"/>
                <a:cs typeface="+mn-cs"/>
              </a:defRPr>
            </a:lvl9pPr>
            <a:extLst/>
          </a:lstStyle>
          <a:p>
            <a:pPr marL="68580" algn="ctr"/>
            <a:r>
              <a:rPr lang="en-US" sz="3600" dirty="0">
                <a:solidFill>
                  <a:schemeClr val="accent4">
                    <a:lumMod val="60000"/>
                    <a:lumOff val="40000"/>
                  </a:schemeClr>
                </a:solidFill>
              </a:rPr>
              <a:t>Are You an Accident of Nature?</a:t>
            </a:r>
          </a:p>
          <a:p>
            <a:pPr marL="68580" lvl="0" algn="ctr"/>
            <a:r>
              <a:rPr lang="en-US" sz="3600" dirty="0">
                <a:solidFill>
                  <a:schemeClr val="accent4">
                    <a:lumMod val="60000"/>
                    <a:lumOff val="40000"/>
                  </a:schemeClr>
                </a:solidFill>
              </a:rPr>
              <a:t>Part </a:t>
            </a:r>
            <a:r>
              <a:rPr lang="en-US" sz="3600" dirty="0" smtClean="0">
                <a:solidFill>
                  <a:schemeClr val="accent4">
                    <a:lumMod val="60000"/>
                    <a:lumOff val="40000"/>
                  </a:schemeClr>
                </a:solidFill>
              </a:rPr>
              <a:t>7</a:t>
            </a:r>
            <a:endParaRPr lang="en-US" sz="3600" dirty="0">
              <a:solidFill>
                <a:schemeClr val="accent4">
                  <a:lumMod val="60000"/>
                  <a:lumOff val="40000"/>
                </a:schemeClr>
              </a:solidFill>
            </a:endParaRPr>
          </a:p>
        </p:txBody>
      </p:sp>
      <p:sp>
        <p:nvSpPr>
          <p:cNvPr id="7" name="Subtitle 2"/>
          <p:cNvSpPr txBox="1">
            <a:spLocks/>
          </p:cNvSpPr>
          <p:nvPr/>
        </p:nvSpPr>
        <p:spPr>
          <a:xfrm>
            <a:off x="1314451" y="3352800"/>
            <a:ext cx="6591299" cy="1143000"/>
          </a:xfrm>
          <a:prstGeom prst="rect">
            <a:avLst/>
          </a:prstGeom>
        </p:spPr>
        <p:txBody>
          <a:bodyPr vert="horz" lIns="100584" tIns="45720" anchor="b">
            <a:noAutofit/>
          </a:bodyPr>
          <a:lstStyle/>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No information </a:t>
            </a:r>
            <a:r>
              <a:rPr lang="en-US" sz="3600" b="1" dirty="0">
                <a:latin typeface="Arial" panose="020B0604020202020204" pitchFamily="34" charset="0"/>
                <a:cs typeface="Arial" panose="020B0604020202020204" pitchFamily="34" charset="0"/>
              </a:rPr>
              <a:t>b</a:t>
            </a: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y </a:t>
            </a:r>
            <a:r>
              <a:rPr lang="en-US" sz="3600" b="1" dirty="0">
                <a:latin typeface="Arial" panose="020B0604020202020204" pitchFamily="34" charset="0"/>
                <a:cs typeface="Arial" panose="020B0604020202020204" pitchFamily="34" charset="0"/>
              </a:rPr>
              <a:t>c</a:t>
            </a:r>
            <a:r>
              <a:rPr kumimoji="0" lang="en-US" sz="3600" b="1" i="0" strike="noStrike" kern="1200" spc="0" normalizeH="0" noProof="0" dirty="0" err="1">
                <a:ln>
                  <a:noFill/>
                </a:ln>
                <a:solidFill>
                  <a:schemeClr val="tx1"/>
                </a:solidFill>
                <a:effectLst/>
                <a:uLnTx/>
                <a:uFillTx/>
                <a:latin typeface="Arial" panose="020B0604020202020204" pitchFamily="34" charset="0"/>
                <a:cs typeface="Arial" panose="020B0604020202020204" pitchFamily="34" charset="0"/>
              </a:rPr>
              <a:t>hance</a:t>
            </a: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rPr>
              <a:t>Common sense</a:t>
            </a:r>
          </a:p>
        </p:txBody>
      </p:sp>
      <p:sp>
        <p:nvSpPr>
          <p:cNvPr id="5" name="Subtitle 2"/>
          <p:cNvSpPr txBox="1">
            <a:spLocks/>
          </p:cNvSpPr>
          <p:nvPr/>
        </p:nvSpPr>
        <p:spPr>
          <a:xfrm>
            <a:off x="3200400" y="422705"/>
            <a:ext cx="2552699" cy="609175"/>
          </a:xfrm>
          <a:prstGeom prst="rect">
            <a:avLst/>
          </a:prstGeom>
        </p:spPr>
        <p:txBody>
          <a:bodyPr vert="horz" lIns="100584" tIns="45720" anchor="b">
            <a:noAutofit/>
          </a:bodyPr>
          <a:lstStyle/>
          <a:p>
            <a:pPr marL="0" marR="0" lvl="0" indent="0" algn="ctr" defTabSz="914400" rtl="0" eaLnBrk="1" fontAlgn="auto" latinLnBrk="0" hangingPunct="1">
              <a:lnSpc>
                <a:spcPct val="100000"/>
              </a:lnSpc>
              <a:spcBef>
                <a:spcPts val="0"/>
              </a:spcBef>
              <a:spcAft>
                <a:spcPts val="0"/>
              </a:spcAft>
              <a:buClr>
                <a:schemeClr val="tx2"/>
              </a:buClr>
              <a:buSzPct val="95000"/>
              <a:buFont typeface="Wingdings"/>
              <a:buNone/>
              <a:tabLst/>
              <a:defRPr/>
            </a:pPr>
            <a:r>
              <a:rPr kumimoji="0" lang="en-US" sz="3600" b="1" i="0" strike="noStrike" kern="1200" spc="0" normalizeH="0" noProof="0" dirty="0" smtClean="0">
                <a:ln>
                  <a:noFill/>
                </a:ln>
                <a:solidFill>
                  <a:schemeClr val="tx1"/>
                </a:solidFill>
                <a:effectLst/>
                <a:uLnTx/>
                <a:uFillTx/>
                <a:latin typeface="Arial" panose="020B0604020202020204" pitchFamily="34" charset="0"/>
                <a:cs typeface="Arial" panose="020B0604020202020204" pitchFamily="34" charset="0"/>
              </a:rPr>
              <a:t>Next</a:t>
            </a:r>
            <a:endParaRPr kumimoji="0" lang="en-US" sz="3600" b="1" i="0" strike="noStrike" kern="1200" spc="0" normalizeH="0" noProof="0" dirty="0">
              <a:ln>
                <a:noFill/>
              </a:ln>
              <a:solidFill>
                <a:schemeClr val="tx1"/>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089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2000" y="170115"/>
            <a:ext cx="7772400" cy="914400"/>
          </a:xfrm>
        </p:spPr>
        <p:txBody>
          <a:bodyPr/>
          <a:lstStyle/>
          <a:p>
            <a:r>
              <a:rPr lang="en-US" dirty="0"/>
              <a:t>Visible Universe</a:t>
            </a:r>
          </a:p>
        </p:txBody>
      </p:sp>
      <p:grpSp>
        <p:nvGrpSpPr>
          <p:cNvPr id="4" name="Group 2"/>
          <p:cNvGrpSpPr>
            <a:grpSpLocks/>
          </p:cNvGrpSpPr>
          <p:nvPr/>
        </p:nvGrpSpPr>
        <p:grpSpPr bwMode="auto">
          <a:xfrm>
            <a:off x="2286000" y="1201364"/>
            <a:ext cx="4453024" cy="4673756"/>
            <a:chOff x="2326" y="1535"/>
            <a:chExt cx="4401" cy="4619"/>
          </a:xfrm>
        </p:grpSpPr>
        <p:sp>
          <p:nvSpPr>
            <p:cNvPr id="5" name="Freeform 3"/>
            <p:cNvSpPr>
              <a:spLocks/>
            </p:cNvSpPr>
            <p:nvPr/>
          </p:nvSpPr>
          <p:spPr bwMode="auto">
            <a:xfrm>
              <a:off x="2575" y="5203"/>
              <a:ext cx="356" cy="951"/>
            </a:xfrm>
            <a:custGeom>
              <a:avLst/>
              <a:gdLst>
                <a:gd name="T0" fmla="*/ 128 w 356"/>
                <a:gd name="T1" fmla="*/ 951 h 951"/>
                <a:gd name="T2" fmla="*/ 38 w 356"/>
                <a:gd name="T3" fmla="*/ 516 h 951"/>
                <a:gd name="T4" fmla="*/ 356 w 356"/>
                <a:gd name="T5" fmla="*/ 0 h 951"/>
              </a:gdLst>
              <a:ahLst/>
              <a:cxnLst>
                <a:cxn ang="0">
                  <a:pos x="T0" y="T1"/>
                </a:cxn>
                <a:cxn ang="0">
                  <a:pos x="T2" y="T3"/>
                </a:cxn>
                <a:cxn ang="0">
                  <a:pos x="T4" y="T5"/>
                </a:cxn>
              </a:cxnLst>
              <a:rect l="0" t="0" r="r" b="b"/>
              <a:pathLst>
                <a:path w="356" h="951">
                  <a:moveTo>
                    <a:pt x="128" y="951"/>
                  </a:moveTo>
                  <a:cubicBezTo>
                    <a:pt x="64" y="812"/>
                    <a:pt x="0" y="674"/>
                    <a:pt x="38" y="516"/>
                  </a:cubicBezTo>
                  <a:cubicBezTo>
                    <a:pt x="76" y="358"/>
                    <a:pt x="216" y="179"/>
                    <a:pt x="356" y="0"/>
                  </a:cubicBezTo>
                </a:path>
              </a:pathLst>
            </a:custGeom>
            <a:noFill/>
            <a:ln w="15875">
              <a:solidFill>
                <a:srgbClr val="000000"/>
              </a:solidFill>
              <a:round/>
              <a:headEnd/>
              <a:tailEnd type="stealth"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grpSp>
          <p:nvGrpSpPr>
            <p:cNvPr id="6" name="Group 4"/>
            <p:cNvGrpSpPr>
              <a:grpSpLocks/>
            </p:cNvGrpSpPr>
            <p:nvPr/>
          </p:nvGrpSpPr>
          <p:grpSpPr bwMode="auto">
            <a:xfrm>
              <a:off x="2326" y="1535"/>
              <a:ext cx="4401" cy="4272"/>
              <a:chOff x="2326" y="1535"/>
              <a:chExt cx="4401" cy="4272"/>
            </a:xfrm>
          </p:grpSpPr>
          <p:sp>
            <p:nvSpPr>
              <p:cNvPr id="7" name="Oval 5" descr="hubble10"/>
              <p:cNvSpPr>
                <a:spLocks noChangeArrowheads="1"/>
              </p:cNvSpPr>
              <p:nvPr/>
            </p:nvSpPr>
            <p:spPr bwMode="auto">
              <a:xfrm>
                <a:off x="2474" y="1732"/>
                <a:ext cx="4075" cy="4075"/>
              </a:xfrm>
              <a:prstGeom prst="ellipse">
                <a:avLst/>
              </a:prstGeom>
              <a:blipFill dpi="0" rotWithShape="1">
                <a:blip r:embed="rId3" cstate="print"/>
                <a:srcRect/>
                <a:stretch>
                  <a:fillRect/>
                </a:stretch>
              </a:bli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8" name="Oval 6"/>
              <p:cNvSpPr>
                <a:spLocks noChangeArrowheads="1"/>
              </p:cNvSpPr>
              <p:nvPr/>
            </p:nvSpPr>
            <p:spPr bwMode="auto">
              <a:xfrm>
                <a:off x="2931" y="2593"/>
                <a:ext cx="3214" cy="3214"/>
              </a:xfrm>
              <a:prstGeom prst="ellipse">
                <a:avLst/>
              </a:prstGeom>
              <a:solidFill>
                <a:srgbClr val="FFFFFF">
                  <a:alpha val="0"/>
                </a:srgbClr>
              </a:solidFill>
              <a:ln w="9525">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9" name="Oval 7"/>
              <p:cNvSpPr>
                <a:spLocks noChangeArrowheads="1"/>
              </p:cNvSpPr>
              <p:nvPr/>
            </p:nvSpPr>
            <p:spPr bwMode="auto">
              <a:xfrm>
                <a:off x="3379" y="3480"/>
                <a:ext cx="2327" cy="2327"/>
              </a:xfrm>
              <a:prstGeom prst="ellipse">
                <a:avLst/>
              </a:prstGeom>
              <a:solidFill>
                <a:srgbClr val="FFFFFF">
                  <a:alpha val="0"/>
                </a:srgbClr>
              </a:solidFill>
              <a:ln w="9525">
                <a:solidFill>
                  <a:srgbClr val="FFFFFF"/>
                </a:solidFill>
                <a:round/>
                <a:headEnd/>
                <a:tailEnd/>
              </a:ln>
            </p:spPr>
            <p:txBody>
              <a:bodyPr vert="horz" wrap="square" lIns="91440" tIns="45720" rIns="91440" bIns="45720" numCol="1" anchor="t" anchorCtr="0" compatLnSpc="1">
                <a:prstTxWarp prst="textNoShape">
                  <a:avLst/>
                </a:prstTxWarp>
              </a:bodyPr>
              <a:lstStyle/>
              <a:p>
                <a:endParaRPr lang="en-US">
                  <a:solidFill>
                    <a:prstClr val="white"/>
                  </a:solidFill>
                </a:endParaRPr>
              </a:p>
            </p:txBody>
          </p:sp>
          <p:sp>
            <p:nvSpPr>
              <p:cNvPr id="11" name="WordArt 9"/>
              <p:cNvSpPr>
                <a:spLocks noChangeArrowheads="1" noChangeShapeType="1" noTextEdit="1"/>
              </p:cNvSpPr>
              <p:nvPr/>
            </p:nvSpPr>
            <p:spPr bwMode="auto">
              <a:xfrm>
                <a:off x="2326" y="1535"/>
                <a:ext cx="4401" cy="41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0800000"/>
                  </a:avLst>
                </a:prstTxWarp>
              </a:bodyPr>
              <a:lstStyle/>
              <a:p>
                <a:pPr algn="ctr"/>
                <a:r>
                  <a:rPr lang="en-US" sz="1200" kern="10" dirty="0">
                    <a:ln w="9525">
                      <a:solidFill>
                        <a:srgbClr val="000000"/>
                      </a:solidFill>
                      <a:round/>
                      <a:headEnd/>
                      <a:tailEnd/>
                    </a:ln>
                    <a:solidFill>
                      <a:srgbClr val="000000"/>
                    </a:solidFill>
                    <a:latin typeface="Arial"/>
                    <a:cs typeface="Arial"/>
                  </a:rPr>
                  <a:t>Boundary of light that can reach earth</a:t>
                </a:r>
              </a:p>
            </p:txBody>
          </p:sp>
          <p:sp>
            <p:nvSpPr>
              <p:cNvPr id="12" name="Text Box 10"/>
              <p:cNvSpPr txBox="1">
                <a:spLocks noChangeArrowheads="1"/>
              </p:cNvSpPr>
              <p:nvPr/>
            </p:nvSpPr>
            <p:spPr bwMode="auto">
              <a:xfrm>
                <a:off x="3790" y="4311"/>
                <a:ext cx="2008" cy="516"/>
              </a:xfrm>
              <a:prstGeom prst="rect">
                <a:avLst/>
              </a:prstGeom>
              <a:solidFill>
                <a:srgbClr val="FFFFFF">
                  <a:alpha val="0"/>
                </a:srgb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ts val="1000"/>
                  </a:spcAft>
                </a:pPr>
                <a:r>
                  <a:rPr lang="en-US" sz="3200" dirty="0">
                    <a:solidFill>
                      <a:srgbClr val="FFFFFF"/>
                    </a:solidFill>
                    <a:latin typeface="Calibri" pitchFamily="34" charset="0"/>
                    <a:cs typeface="Arial" pitchFamily="34" charset="0"/>
                  </a:rPr>
                  <a:t>Expands</a:t>
                </a:r>
                <a:endParaRPr lang="en-US" sz="3200" dirty="0">
                  <a:solidFill>
                    <a:prstClr val="white"/>
                  </a:solidFill>
                  <a:latin typeface="Arial" pitchFamily="34" charset="0"/>
                  <a:cs typeface="Arial" pitchFamily="34" charset="0"/>
                </a:endParaRPr>
              </a:p>
            </p:txBody>
          </p:sp>
        </p:grpSp>
      </p:grpSp>
      <p:sp>
        <p:nvSpPr>
          <p:cNvPr id="13" name="Rectangle 12"/>
          <p:cNvSpPr/>
          <p:nvPr/>
        </p:nvSpPr>
        <p:spPr>
          <a:xfrm>
            <a:off x="2667000" y="5590524"/>
            <a:ext cx="4572000" cy="830997"/>
          </a:xfrm>
          <a:prstGeom prst="rect">
            <a:avLst/>
          </a:prstGeom>
        </p:spPr>
        <p:txBody>
          <a:bodyPr>
            <a:spAutoFit/>
          </a:bodyPr>
          <a:lstStyle/>
          <a:p>
            <a:r>
              <a:rPr lang="en-US" sz="2400" b="1" dirty="0">
                <a:solidFill>
                  <a:prstClr val="white"/>
                </a:solidFill>
              </a:rPr>
              <a:t>No light or alien can reach earth from outside the visible universe.</a:t>
            </a:r>
            <a:endParaRPr lang="en-US" sz="2400" dirty="0">
              <a:solidFill>
                <a:prstClr val="white"/>
              </a:solidFill>
            </a:endParaRPr>
          </a:p>
        </p:txBody>
      </p:sp>
    </p:spTree>
    <p:extLst>
      <p:ext uri="{BB962C8B-B14F-4D97-AF65-F5344CB8AC3E}">
        <p14:creationId xmlns:p14="http://schemas.microsoft.com/office/powerpoint/2010/main" val="27666311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Case Analysis</a:t>
            </a:r>
          </a:p>
        </p:txBody>
      </p:sp>
      <p:sp>
        <p:nvSpPr>
          <p:cNvPr id="3" name="Content Placeholder 2"/>
          <p:cNvSpPr>
            <a:spLocks noGrp="1"/>
          </p:cNvSpPr>
          <p:nvPr>
            <p:ph idx="1"/>
          </p:nvPr>
        </p:nvSpPr>
        <p:spPr>
          <a:xfrm>
            <a:off x="533400" y="2057400"/>
            <a:ext cx="7772400" cy="1721640"/>
          </a:xfrm>
        </p:spPr>
        <p:txBody>
          <a:bodyPr>
            <a:normAutofit/>
          </a:bodyPr>
          <a:lstStyle/>
          <a:p>
            <a:pPr>
              <a:buNone/>
            </a:pPr>
            <a:r>
              <a:rPr lang="en-US" sz="3600" dirty="0"/>
              <a:t>   Could time, chance, and the visible universe create a single protein?</a:t>
            </a:r>
          </a:p>
        </p:txBody>
      </p:sp>
    </p:spTree>
    <p:extLst>
      <p:ext uri="{BB962C8B-B14F-4D97-AF65-F5344CB8AC3E}">
        <p14:creationId xmlns:p14="http://schemas.microsoft.com/office/powerpoint/2010/main" val="1351316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Best Case Analysis - Universe</a:t>
            </a:r>
          </a:p>
        </p:txBody>
      </p:sp>
      <p:sp>
        <p:nvSpPr>
          <p:cNvPr id="3" name="Content Placeholder 2"/>
          <p:cNvSpPr>
            <a:spLocks noGrp="1"/>
          </p:cNvSpPr>
          <p:nvPr>
            <p:ph idx="1"/>
          </p:nvPr>
        </p:nvSpPr>
        <p:spPr>
          <a:xfrm>
            <a:off x="838200" y="1430422"/>
            <a:ext cx="7772400" cy="4572000"/>
          </a:xfrm>
        </p:spPr>
        <p:txBody>
          <a:bodyPr>
            <a:normAutofit/>
          </a:bodyPr>
          <a:lstStyle/>
          <a:p>
            <a:pPr>
              <a:buNone/>
            </a:pPr>
            <a:r>
              <a:rPr lang="en-US" dirty="0"/>
              <a:t>Assume:</a:t>
            </a:r>
          </a:p>
          <a:p>
            <a:pPr marL="582930" indent="-514350">
              <a:buAutoNum type="arabicParenR"/>
            </a:pPr>
            <a:r>
              <a:rPr lang="en-US" dirty="0"/>
              <a:t>Universe is 100 billion years old</a:t>
            </a:r>
          </a:p>
          <a:p>
            <a:pPr marL="582930" indent="-514350">
              <a:buAutoNum type="arabicParenR"/>
            </a:pPr>
            <a:r>
              <a:rPr lang="en-US" dirty="0"/>
              <a:t>Every place in universe is perfect for life</a:t>
            </a:r>
          </a:p>
          <a:p>
            <a:pPr marL="582930" indent="-514350">
              <a:buAutoNum type="arabicParenR"/>
            </a:pPr>
            <a:r>
              <a:rPr lang="en-US" dirty="0"/>
              <a:t>There is no empty space in </a:t>
            </a:r>
            <a:r>
              <a:rPr lang="en-US" dirty="0" smtClean="0"/>
              <a:t>universe.  It </a:t>
            </a:r>
            <a:r>
              <a:rPr lang="en-US" dirty="0"/>
              <a:t>is all filled with hydrogen </a:t>
            </a:r>
            <a:r>
              <a:rPr lang="en-US" dirty="0" smtClean="0"/>
              <a:t>atoms </a:t>
            </a:r>
            <a:r>
              <a:rPr lang="en-US" dirty="0"/>
              <a:t>packed so tightly they have the density of lead.</a:t>
            </a:r>
          </a:p>
          <a:p>
            <a:pPr marL="582930" indent="-514350">
              <a:buAutoNum type="arabicParenR"/>
            </a:pPr>
            <a:r>
              <a:rPr lang="en-US" dirty="0"/>
              <a:t>Every atom in the universe is </a:t>
            </a:r>
            <a:r>
              <a:rPr lang="en-US" dirty="0" smtClean="0"/>
              <a:t>a computer guessing </a:t>
            </a:r>
            <a:r>
              <a:rPr lang="en-US" dirty="0"/>
              <a:t>DNA sequences for proteins at the rate of 1 billion times per second.</a:t>
            </a:r>
          </a:p>
        </p:txBody>
      </p:sp>
    </p:spTree>
    <p:custDataLst>
      <p:tags r:id="rId1"/>
    </p:custDataLst>
    <p:extLst>
      <p:ext uri="{BB962C8B-B14F-4D97-AF65-F5344CB8AC3E}">
        <p14:creationId xmlns:p14="http://schemas.microsoft.com/office/powerpoint/2010/main" val="56432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Life on from Outer Space?</a:t>
            </a:r>
          </a:p>
        </p:txBody>
      </p:sp>
      <p:sp>
        <p:nvSpPr>
          <p:cNvPr id="3" name="Content Placeholder 2"/>
          <p:cNvSpPr>
            <a:spLocks noGrp="1"/>
          </p:cNvSpPr>
          <p:nvPr>
            <p:ph idx="1"/>
          </p:nvPr>
        </p:nvSpPr>
        <p:spPr>
          <a:xfrm>
            <a:off x="838200" y="1447800"/>
            <a:ext cx="7772400" cy="2057400"/>
          </a:xfrm>
        </p:spPr>
        <p:txBody>
          <a:bodyPr/>
          <a:lstStyle/>
          <a:p>
            <a:pPr marL="68580" indent="0">
              <a:buNone/>
            </a:pPr>
            <a:r>
              <a:rPr lang="en-US" dirty="0"/>
              <a:t>How many combinations if every atom in the visible universe was calculating at 1 billion combinations per second for 100 billion years?</a:t>
            </a:r>
          </a:p>
        </p:txBody>
      </p:sp>
      <p:grpSp>
        <p:nvGrpSpPr>
          <p:cNvPr id="9" name="Group 8"/>
          <p:cNvGrpSpPr/>
          <p:nvPr/>
        </p:nvGrpSpPr>
        <p:grpSpPr>
          <a:xfrm>
            <a:off x="1295400" y="3124200"/>
            <a:ext cx="6324600" cy="1295400"/>
            <a:chOff x="685800" y="3886200"/>
            <a:chExt cx="6324600" cy="1295400"/>
          </a:xfrm>
        </p:grpSpPr>
        <p:sp>
          <p:nvSpPr>
            <p:cNvPr id="6" name="Content Placeholder 2"/>
            <p:cNvSpPr txBox="1">
              <a:spLocks/>
            </p:cNvSpPr>
            <p:nvPr/>
          </p:nvSpPr>
          <p:spPr>
            <a:xfrm>
              <a:off x="685800" y="4374360"/>
              <a:ext cx="5486400" cy="807240"/>
            </a:xfrm>
            <a:prstGeom prst="rect">
              <a:avLst/>
            </a:prstGeom>
          </p:spPr>
          <p:txBody>
            <a:bodyPr vert="horz">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r>
                <a:rPr lang="en-US" sz="4800" dirty="0">
                  <a:solidFill>
                    <a:prstClr val="white"/>
                  </a:solidFill>
                </a:rPr>
                <a:t>Provided:  2.2 x 10</a:t>
              </a:r>
            </a:p>
            <a:p>
              <a:pPr marL="68580" indent="0">
                <a:buClr>
                  <a:srgbClr val="D6ECFF"/>
                </a:buClr>
                <a:buFont typeface="Wingdings"/>
                <a:buNone/>
              </a:pPr>
              <a:endParaRPr lang="en-US" sz="4800" dirty="0">
                <a:solidFill>
                  <a:prstClr val="white"/>
                </a:solidFill>
              </a:endParaRPr>
            </a:p>
          </p:txBody>
        </p:sp>
        <p:sp>
          <p:nvSpPr>
            <p:cNvPr id="8" name="Content Placeholder 2"/>
            <p:cNvSpPr txBox="1">
              <a:spLocks/>
            </p:cNvSpPr>
            <p:nvPr/>
          </p:nvSpPr>
          <p:spPr>
            <a:xfrm>
              <a:off x="5638800" y="3886200"/>
              <a:ext cx="1371600" cy="807240"/>
            </a:xfrm>
            <a:prstGeom prst="rect">
              <a:avLst/>
            </a:prstGeom>
          </p:spPr>
          <p:txBody>
            <a:bodyPr vert="horz">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r>
                <a:rPr lang="en-US" sz="4800" dirty="0">
                  <a:solidFill>
                    <a:prstClr val="white"/>
                  </a:solidFill>
                </a:rPr>
                <a:t>177</a:t>
              </a:r>
            </a:p>
          </p:txBody>
        </p:sp>
      </p:grpSp>
      <p:grpSp>
        <p:nvGrpSpPr>
          <p:cNvPr id="15" name="Group 14"/>
          <p:cNvGrpSpPr/>
          <p:nvPr/>
        </p:nvGrpSpPr>
        <p:grpSpPr>
          <a:xfrm>
            <a:off x="1295400" y="4572000"/>
            <a:ext cx="6324600" cy="1752600"/>
            <a:chOff x="1295400" y="4572000"/>
            <a:chExt cx="6324600" cy="1752600"/>
          </a:xfrm>
        </p:grpSpPr>
        <p:grpSp>
          <p:nvGrpSpPr>
            <p:cNvPr id="10" name="Group 9"/>
            <p:cNvGrpSpPr/>
            <p:nvPr/>
          </p:nvGrpSpPr>
          <p:grpSpPr>
            <a:xfrm>
              <a:off x="1295400" y="4572000"/>
              <a:ext cx="6324600" cy="1295400"/>
              <a:chOff x="685800" y="3886200"/>
              <a:chExt cx="6324600" cy="1295400"/>
            </a:xfrm>
          </p:grpSpPr>
          <p:sp>
            <p:nvSpPr>
              <p:cNvPr id="11" name="Content Placeholder 2"/>
              <p:cNvSpPr txBox="1">
                <a:spLocks/>
              </p:cNvSpPr>
              <p:nvPr/>
            </p:nvSpPr>
            <p:spPr>
              <a:xfrm>
                <a:off x="685800" y="4374360"/>
                <a:ext cx="5486400" cy="807240"/>
              </a:xfrm>
              <a:prstGeom prst="rect">
                <a:avLst/>
              </a:prstGeom>
            </p:spPr>
            <p:txBody>
              <a:bodyPr vert="horz">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r>
                  <a:rPr lang="en-US" sz="4800" dirty="0">
                    <a:solidFill>
                      <a:prstClr val="white"/>
                    </a:solidFill>
                  </a:rPr>
                  <a:t>Required:  1.0 x 10</a:t>
                </a:r>
              </a:p>
              <a:p>
                <a:pPr marL="68580" indent="0">
                  <a:buClr>
                    <a:srgbClr val="D6ECFF"/>
                  </a:buClr>
                  <a:buFont typeface="Wingdings"/>
                  <a:buNone/>
                </a:pPr>
                <a:endParaRPr lang="en-US" sz="4800" dirty="0">
                  <a:solidFill>
                    <a:prstClr val="white"/>
                  </a:solidFill>
                </a:endParaRPr>
              </a:p>
            </p:txBody>
          </p:sp>
          <p:sp>
            <p:nvSpPr>
              <p:cNvPr id="12" name="Content Placeholder 2"/>
              <p:cNvSpPr txBox="1">
                <a:spLocks/>
              </p:cNvSpPr>
              <p:nvPr/>
            </p:nvSpPr>
            <p:spPr>
              <a:xfrm>
                <a:off x="5638800" y="3886200"/>
                <a:ext cx="1371600" cy="807240"/>
              </a:xfrm>
              <a:prstGeom prst="rect">
                <a:avLst/>
              </a:prstGeom>
            </p:spPr>
            <p:txBody>
              <a:bodyPr vert="horz">
                <a:noAutofit/>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Arial" pitchFamily="34" charset="0"/>
                    <a:ea typeface="+mn-ea"/>
                    <a:cs typeface="Arial" pitchFamily="34" charset="0"/>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Arial" pitchFamily="34" charset="0"/>
                    <a:ea typeface="+mn-ea"/>
                    <a:cs typeface="Arial" pitchFamily="34" charset="0"/>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Arial" pitchFamily="34" charset="0"/>
                    <a:ea typeface="+mn-ea"/>
                    <a:cs typeface="Arial" pitchFamily="34" charset="0"/>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Arial" pitchFamily="34" charset="0"/>
                    <a:ea typeface="+mn-ea"/>
                    <a:cs typeface="Arial" pitchFamily="34" charset="0"/>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Arial" pitchFamily="34" charset="0"/>
                    <a:ea typeface="+mn-ea"/>
                    <a:cs typeface="Arial" pitchFamily="34" charset="0"/>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buClr>
                    <a:srgbClr val="D6ECFF"/>
                  </a:buClr>
                  <a:buFont typeface="Wingdings"/>
                  <a:buNone/>
                </a:pPr>
                <a:r>
                  <a:rPr lang="en-US" sz="4800" dirty="0">
                    <a:solidFill>
                      <a:prstClr val="white"/>
                    </a:solidFill>
                  </a:rPr>
                  <a:t>312</a:t>
                </a:r>
              </a:p>
            </p:txBody>
          </p:sp>
        </p:grpSp>
        <p:sp>
          <p:nvSpPr>
            <p:cNvPr id="14" name="TextBox 13"/>
            <p:cNvSpPr txBox="1"/>
            <p:nvPr/>
          </p:nvSpPr>
          <p:spPr>
            <a:xfrm>
              <a:off x="3581400" y="5791200"/>
              <a:ext cx="914400" cy="533400"/>
            </a:xfrm>
            <a:prstGeom prst="rect">
              <a:avLst/>
            </a:prstGeom>
          </p:spPr>
          <p:txBody>
            <a:bodyPr vert="horz" wrap="none" lIns="100584" tIns="45720" rtlCol="0" anchor="b">
              <a:normAutofit/>
            </a:bodyPr>
            <a:lstStyle/>
            <a:p>
              <a:pPr algn="ctr">
                <a:buClr>
                  <a:srgbClr val="D6ECFF"/>
                </a:buClr>
                <a:buSzPct val="95000"/>
              </a:pPr>
              <a:r>
                <a:rPr lang="en-US" sz="2800" dirty="0">
                  <a:solidFill>
                    <a:prstClr val="white"/>
                  </a:solidFill>
                  <a:latin typeface="Arial" pitchFamily="34" charset="0"/>
                  <a:cs typeface="Arial" pitchFamily="34" charset="0"/>
                </a:rPr>
                <a:t>(For 1 typical protein)</a:t>
              </a:r>
            </a:p>
          </p:txBody>
        </p:sp>
      </p:grpSp>
    </p:spTree>
    <p:custDataLst>
      <p:tags r:id="rId1"/>
    </p:custDataLst>
    <p:extLst>
      <p:ext uri="{BB962C8B-B14F-4D97-AF65-F5344CB8AC3E}">
        <p14:creationId xmlns:p14="http://schemas.microsoft.com/office/powerpoint/2010/main" val="163109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4495800" cy="783336"/>
          </a:xfrm>
        </p:spPr>
        <p:txBody>
          <a:bodyPr/>
          <a:lstStyle/>
          <a:p>
            <a:endParaRPr lang="en-US" dirty="0"/>
          </a:p>
        </p:txBody>
      </p:sp>
      <p:sp>
        <p:nvSpPr>
          <p:cNvPr id="3" name="Content Placeholder 2"/>
          <p:cNvSpPr>
            <a:spLocks noGrp="1"/>
          </p:cNvSpPr>
          <p:nvPr>
            <p:ph idx="1"/>
          </p:nvPr>
        </p:nvSpPr>
        <p:spPr>
          <a:xfrm>
            <a:off x="914400" y="2133600"/>
            <a:ext cx="7315200" cy="1752600"/>
          </a:xfrm>
        </p:spPr>
        <p:txBody>
          <a:bodyPr>
            <a:normAutofit/>
          </a:bodyPr>
          <a:lstStyle/>
          <a:p>
            <a:pPr marL="68580" indent="0" algn="ctr">
              <a:buNone/>
            </a:pPr>
            <a:r>
              <a:rPr lang="en-US" sz="3600" dirty="0"/>
              <a:t>Impossible that chance created the information for proteins.</a:t>
            </a:r>
          </a:p>
        </p:txBody>
      </p:sp>
    </p:spTree>
    <p:custDataLst>
      <p:tags r:id="rId1"/>
    </p:custDataLst>
    <p:extLst>
      <p:ext uri="{BB962C8B-B14F-4D97-AF65-F5344CB8AC3E}">
        <p14:creationId xmlns:p14="http://schemas.microsoft.com/office/powerpoint/2010/main" val="2730903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57200"/>
            <a:ext cx="4800600" cy="914400"/>
          </a:xfrm>
        </p:spPr>
        <p:txBody>
          <a:bodyPr/>
          <a:lstStyle/>
          <a:p>
            <a:r>
              <a:rPr lang="en-US" dirty="0"/>
              <a:t>Not in </a:t>
            </a:r>
            <a:r>
              <a:rPr lang="en-US" dirty="0" smtClean="0"/>
              <a:t>Any </a:t>
            </a:r>
            <a:r>
              <a:rPr lang="en-US" dirty="0"/>
              <a:t>U</a:t>
            </a:r>
            <a:r>
              <a:rPr lang="en-US" dirty="0" smtClean="0"/>
              <a:t>niverse</a:t>
            </a:r>
            <a:endParaRPr lang="en-US" dirty="0"/>
          </a:p>
        </p:txBody>
      </p:sp>
      <p:sp>
        <p:nvSpPr>
          <p:cNvPr id="3" name="Content Placeholder 2"/>
          <p:cNvSpPr>
            <a:spLocks noGrp="1"/>
          </p:cNvSpPr>
          <p:nvPr>
            <p:ph idx="1"/>
          </p:nvPr>
        </p:nvSpPr>
        <p:spPr>
          <a:xfrm>
            <a:off x="457200" y="1524000"/>
            <a:ext cx="8458200" cy="3733800"/>
          </a:xfrm>
        </p:spPr>
        <p:txBody>
          <a:bodyPr>
            <a:noAutofit/>
          </a:bodyPr>
          <a:lstStyle/>
          <a:p>
            <a:r>
              <a:rPr lang="en-US" sz="3600" dirty="0"/>
              <a:t>Law of Entropy prevents organization</a:t>
            </a:r>
          </a:p>
          <a:p>
            <a:r>
              <a:rPr lang="en-US" sz="3600" dirty="0"/>
              <a:t>Water prevents amino acids from forming the long chains needed for proteins. </a:t>
            </a:r>
            <a:endParaRPr lang="en-US" sz="3600" dirty="0" smtClean="0"/>
          </a:p>
          <a:p>
            <a:r>
              <a:rPr lang="en-US" sz="3600" dirty="0" smtClean="0"/>
              <a:t>Oxygen </a:t>
            </a:r>
            <a:r>
              <a:rPr lang="en-US" sz="3600" dirty="0"/>
              <a:t>attacks </a:t>
            </a:r>
            <a:r>
              <a:rPr lang="en-US" sz="3600" dirty="0" smtClean="0"/>
              <a:t>DNA</a:t>
            </a:r>
            <a:r>
              <a:rPr lang="en-US" sz="3600" dirty="0"/>
              <a:t> </a:t>
            </a:r>
            <a:r>
              <a:rPr lang="en-US" sz="3600" dirty="0" smtClean="0"/>
              <a:t>and RNA</a:t>
            </a:r>
            <a:r>
              <a:rPr lang="en-US" sz="3600" dirty="0"/>
              <a:t/>
            </a:r>
            <a:br>
              <a:rPr lang="en-US" sz="3600" dirty="0"/>
            </a:br>
            <a:r>
              <a:rPr lang="en-US" sz="3600" dirty="0"/>
              <a:t>just like it causes iron to rust</a:t>
            </a:r>
          </a:p>
          <a:p>
            <a:r>
              <a:rPr lang="en-US" sz="3600" dirty="0" smtClean="0"/>
              <a:t>Right handed Amino Acids ruin protein</a:t>
            </a:r>
            <a:endParaRPr lang="en-US" sz="3600" dirty="0"/>
          </a:p>
          <a:p>
            <a:r>
              <a:rPr lang="en-US" sz="3600" dirty="0"/>
              <a:t>Information is not created by chance</a:t>
            </a:r>
            <a:br>
              <a:rPr lang="en-US" sz="3600" dirty="0"/>
            </a:br>
            <a:endParaRPr lang="en-US" sz="3600" dirty="0"/>
          </a:p>
        </p:txBody>
      </p:sp>
    </p:spTree>
    <p:extLst>
      <p:ext uri="{BB962C8B-B14F-4D97-AF65-F5344CB8AC3E}">
        <p14:creationId xmlns:p14="http://schemas.microsoft.com/office/powerpoint/2010/main" val="1172312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hidden"/>
                                      </p:to>
                                    </p:set>
                                  </p:childTnLst>
                                </p:cTn>
                              </p:par>
                              <p:par>
                                <p:cTn id="17" presetID="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Water Problem</a:t>
            </a:r>
          </a:p>
        </p:txBody>
      </p:sp>
      <p:grpSp>
        <p:nvGrpSpPr>
          <p:cNvPr id="40" name="Group 39"/>
          <p:cNvGrpSpPr/>
          <p:nvPr/>
        </p:nvGrpSpPr>
        <p:grpSpPr>
          <a:xfrm>
            <a:off x="4800600" y="2667000"/>
            <a:ext cx="3349232" cy="2030880"/>
            <a:chOff x="5106386" y="1730842"/>
            <a:chExt cx="3019899" cy="1791675"/>
          </a:xfrm>
        </p:grpSpPr>
        <p:sp>
          <p:nvSpPr>
            <p:cNvPr id="41" name="Rectangle 40"/>
            <p:cNvSpPr/>
            <p:nvPr/>
          </p:nvSpPr>
          <p:spPr>
            <a:xfrm>
              <a:off x="5146803" y="1730842"/>
              <a:ext cx="2590800" cy="1791675"/>
            </a:xfrm>
            <a:prstGeom prst="rect">
              <a:avLst/>
            </a:prstGeom>
            <a:ln w="38100">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42" name="Picture 4" descr="https://upload.wikimedia.org/wikipedia/commons/thumb/c/ce/AminoAcidball.svg/500px-AminoAcidball.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7370" y="1768942"/>
              <a:ext cx="2438400" cy="1736140"/>
            </a:xfrm>
            <a:prstGeom prst="rect">
              <a:avLst/>
            </a:prstGeom>
            <a:noFill/>
            <a:extLst>
              <a:ext uri="{909E8E84-426E-40DD-AFC4-6F175D3DCCD1}">
                <a14:hiddenFill xmlns:a14="http://schemas.microsoft.com/office/drawing/2010/main">
                  <a:solidFill>
                    <a:srgbClr val="FFFFFF"/>
                  </a:solidFill>
                </a14:hiddenFill>
              </a:ext>
            </a:extLst>
          </p:spPr>
        </p:pic>
        <p:sp>
          <p:nvSpPr>
            <p:cNvPr id="43" name="Rectangle 42"/>
            <p:cNvSpPr/>
            <p:nvPr/>
          </p:nvSpPr>
          <p:spPr>
            <a:xfrm>
              <a:off x="6102009" y="3017520"/>
              <a:ext cx="653349" cy="418795"/>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solidFill>
                    <a:schemeClr val="bg1"/>
                  </a:solidFill>
                </a:rPr>
                <a:t>R</a:t>
              </a:r>
              <a:r>
                <a:rPr lang="en-US" sz="3600" b="1" dirty="0">
                  <a:solidFill>
                    <a:schemeClr val="bg1"/>
                  </a:solidFill>
                </a:rPr>
                <a:t>2</a:t>
              </a:r>
            </a:p>
          </p:txBody>
        </p:sp>
        <p:sp>
          <p:nvSpPr>
            <p:cNvPr id="44" name="Rectangle 43"/>
            <p:cNvSpPr/>
            <p:nvPr/>
          </p:nvSpPr>
          <p:spPr>
            <a:xfrm>
              <a:off x="5527802" y="1833563"/>
              <a:ext cx="1447800" cy="379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45" name="Rectangle 44"/>
            <p:cNvSpPr/>
            <p:nvPr/>
          </p:nvSpPr>
          <p:spPr>
            <a:xfrm>
              <a:off x="7745286" y="2321879"/>
              <a:ext cx="380999" cy="609600"/>
            </a:xfrm>
            <a:prstGeom prst="rect">
              <a:avLst/>
            </a:prstGeom>
            <a:ln w="3810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6" name="Rectangle 45"/>
            <p:cNvSpPr/>
            <p:nvPr/>
          </p:nvSpPr>
          <p:spPr>
            <a:xfrm>
              <a:off x="7620000" y="2347755"/>
              <a:ext cx="371541" cy="5699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5154486" y="2321879"/>
              <a:ext cx="380999" cy="695641"/>
            </a:xfrm>
            <a:prstGeom prst="rect">
              <a:avLst/>
            </a:prstGeom>
            <a:ln w="3810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8" name="Rectangle 47"/>
            <p:cNvSpPr/>
            <p:nvPr/>
          </p:nvSpPr>
          <p:spPr>
            <a:xfrm>
              <a:off x="5106386" y="2338399"/>
              <a:ext cx="422402" cy="6625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a:off x="762000" y="2666999"/>
            <a:ext cx="3371448" cy="2030880"/>
            <a:chOff x="5098259" y="1730842"/>
            <a:chExt cx="3039931" cy="1791675"/>
          </a:xfrm>
        </p:grpSpPr>
        <p:sp>
          <p:nvSpPr>
            <p:cNvPr id="31" name="Rectangle 30"/>
            <p:cNvSpPr/>
            <p:nvPr/>
          </p:nvSpPr>
          <p:spPr>
            <a:xfrm>
              <a:off x="5146803" y="1730842"/>
              <a:ext cx="2590800" cy="1791675"/>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32" name="Picture 4" descr="https://upload.wikimedia.org/wikipedia/commons/thumb/c/ce/AminoAcidball.svg/500px-AminoAcidball.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7370" y="1768942"/>
              <a:ext cx="2438400" cy="1736140"/>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6128867" y="3017520"/>
              <a:ext cx="618365" cy="418795"/>
            </a:xfrm>
            <a:prstGeom prst="rect">
              <a:avLst/>
            </a:prstGeom>
            <a:solidFill>
              <a:schemeClr val="accent6">
                <a:lumMod val="60000"/>
                <a:lumOff val="40000"/>
              </a:schemeClr>
            </a:solidFill>
            <a:ln>
              <a:solidFill>
                <a:schemeClr val="accent6"/>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solidFill>
                    <a:schemeClr val="bg1"/>
                  </a:solidFill>
                </a:rPr>
                <a:t>R</a:t>
              </a:r>
              <a:r>
                <a:rPr lang="en-US" sz="3600" b="1" dirty="0">
                  <a:solidFill>
                    <a:schemeClr val="bg1"/>
                  </a:solidFill>
                </a:rPr>
                <a:t>1</a:t>
              </a:r>
            </a:p>
          </p:txBody>
        </p:sp>
        <p:sp>
          <p:nvSpPr>
            <p:cNvPr id="34" name="Rectangle 33"/>
            <p:cNvSpPr/>
            <p:nvPr/>
          </p:nvSpPr>
          <p:spPr>
            <a:xfrm>
              <a:off x="5527802" y="1833563"/>
              <a:ext cx="1447800" cy="379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35" name="Rectangle 34"/>
            <p:cNvSpPr/>
            <p:nvPr/>
          </p:nvSpPr>
          <p:spPr>
            <a:xfrm>
              <a:off x="7757191" y="2364868"/>
              <a:ext cx="380999" cy="602862"/>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7631905" y="2384669"/>
              <a:ext cx="371541" cy="5699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154486" y="2362200"/>
              <a:ext cx="380999" cy="609600"/>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8" name="Rectangle 37"/>
            <p:cNvSpPr/>
            <p:nvPr/>
          </p:nvSpPr>
          <p:spPr>
            <a:xfrm>
              <a:off x="5098259" y="2380480"/>
              <a:ext cx="422402" cy="5714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9" name="Rectangle 48"/>
          <p:cNvSpPr/>
          <p:nvPr/>
        </p:nvSpPr>
        <p:spPr>
          <a:xfrm>
            <a:off x="4704248" y="2693508"/>
            <a:ext cx="629752" cy="197508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1014361">
            <a:off x="3935235" y="2699041"/>
            <a:ext cx="1736700" cy="1190092"/>
          </a:xfrm>
          <a:prstGeom prst="ellipse">
            <a:avLst/>
          </a:prstGeom>
          <a:noFill/>
          <a:ln w="57150">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27" name="Oval 26"/>
          <p:cNvSpPr/>
          <p:nvPr/>
        </p:nvSpPr>
        <p:spPr>
          <a:xfrm rot="1014361">
            <a:off x="3990175" y="2753804"/>
            <a:ext cx="1617249" cy="1086447"/>
          </a:xfrm>
          <a:prstGeom prst="ellipse">
            <a:avLst/>
          </a:prstGeom>
          <a:solidFill>
            <a:schemeClr val="lt1"/>
          </a:solidFill>
          <a:ln w="571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0" name="Teardrop 49"/>
          <p:cNvSpPr/>
          <p:nvPr/>
        </p:nvSpPr>
        <p:spPr>
          <a:xfrm rot="19162478">
            <a:off x="4492389" y="3208331"/>
            <a:ext cx="465223" cy="499500"/>
          </a:xfrm>
          <a:prstGeom prst="teardrop">
            <a:avLst>
              <a:gd name="adj" fmla="val 20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28" name="Rectangle 27"/>
          <p:cNvSpPr/>
          <p:nvPr/>
        </p:nvSpPr>
        <p:spPr>
          <a:xfrm>
            <a:off x="4308127" y="6117506"/>
            <a:ext cx="4621393" cy="646331"/>
          </a:xfrm>
          <a:prstGeom prst="rect">
            <a:avLst/>
          </a:prstGeom>
        </p:spPr>
        <p:txBody>
          <a:bodyPr wrap="none">
            <a:spAutoFit/>
          </a:bodyPr>
          <a:lstStyle/>
          <a:p>
            <a:r>
              <a:rPr lang="en-US" dirty="0"/>
              <a:t>Structure drawing by </a:t>
            </a:r>
            <a:r>
              <a:rPr lang="en-US" dirty="0" err="1"/>
              <a:t>Yassine</a:t>
            </a:r>
            <a:r>
              <a:rPr lang="en-US" dirty="0"/>
              <a:t> </a:t>
            </a:r>
            <a:r>
              <a:rPr lang="en-US" dirty="0" err="1" smtClean="0"/>
              <a:t>Mrabet</a:t>
            </a:r>
            <a:endParaRPr lang="en-US" dirty="0" smtClean="0"/>
          </a:p>
          <a:p>
            <a:r>
              <a:rPr lang="en-US" dirty="0" smtClean="0"/>
              <a:t>Animation by John </a:t>
            </a:r>
            <a:r>
              <a:rPr lang="en-US" dirty="0" err="1" smtClean="0"/>
              <a:t>Derewianka</a:t>
            </a:r>
            <a:r>
              <a:rPr lang="en-US" dirty="0" smtClean="0"/>
              <a:t> and Mike </a:t>
            </a:r>
            <a:r>
              <a:rPr lang="en-US" dirty="0" err="1" smtClean="0"/>
              <a:t>Cupit</a:t>
            </a:r>
            <a:endParaRPr lang="en-US" dirty="0"/>
          </a:p>
        </p:txBody>
      </p:sp>
    </p:spTree>
    <p:extLst>
      <p:ext uri="{BB962C8B-B14F-4D97-AF65-F5344CB8AC3E}">
        <p14:creationId xmlns:p14="http://schemas.microsoft.com/office/powerpoint/2010/main" val="353374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4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2" nodeType="clickEffect">
                                  <p:stCondLst>
                                    <p:cond delay="0"/>
                                  </p:stCondLst>
                                  <p:childTnLst>
                                    <p:set>
                                      <p:cBhvr>
                                        <p:cTn id="18" dur="1" fill="hold">
                                          <p:stCondLst>
                                            <p:cond delay="0"/>
                                          </p:stCondLst>
                                        </p:cTn>
                                        <p:tgtEl>
                                          <p:spTgt spid="2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63" presetClass="path" presetSubtype="0" accel="50000" decel="50000" fill="hold" nodeType="clickEffect">
                                  <p:stCondLst>
                                    <p:cond delay="0"/>
                                  </p:stCondLst>
                                  <p:childTnLst>
                                    <p:animMotion origin="layout" path="M 1.66667E-6 4.44444E-6 L 0.12292 4.44444E-6 " pathEditMode="relative" rAng="0" ptsTypes="AA">
                                      <p:cBhvr>
                                        <p:cTn id="22" dur="2000" fill="hold"/>
                                        <p:tgtEl>
                                          <p:spTgt spid="29"/>
                                        </p:tgtEl>
                                        <p:attrNameLst>
                                          <p:attrName>ppt_x</p:attrName>
                                          <p:attrName>ppt_y</p:attrName>
                                        </p:attrNameLst>
                                      </p:cBhvr>
                                      <p:rCtr x="6146" y="0"/>
                                    </p:animMotion>
                                  </p:childTnLst>
                                </p:cTn>
                              </p:par>
                            </p:childTnLst>
                          </p:cTn>
                        </p:par>
                        <p:par>
                          <p:cTn id="23" fill="hold">
                            <p:stCondLst>
                              <p:cond delay="2000"/>
                            </p:stCondLst>
                            <p:childTnLst>
                              <p:par>
                                <p:cTn id="24" presetID="10" presetClass="entr" presetSubtype="0" fill="hold" grpId="1" nodeType="afterEffect">
                                  <p:stCondLst>
                                    <p:cond delay="0"/>
                                  </p:stCondLst>
                                  <p:childTnLst>
                                    <p:set>
                                      <p:cBhvr>
                                        <p:cTn id="25" dur="1" fill="hold">
                                          <p:stCondLst>
                                            <p:cond delay="0"/>
                                          </p:stCondLst>
                                        </p:cTn>
                                        <p:tgtEl>
                                          <p:spTgt spid="49"/>
                                        </p:tgtEl>
                                        <p:attrNameLst>
                                          <p:attrName>style.visibility</p:attrName>
                                        </p:attrNameLst>
                                      </p:cBhvr>
                                      <p:to>
                                        <p:strVal val="visible"/>
                                      </p:to>
                                    </p:set>
                                    <p:animEffect transition="in" filter="fade">
                                      <p:cBhvr>
                                        <p:cTn id="26" dur="500"/>
                                        <p:tgtEl>
                                          <p:spTgt spid="49"/>
                                        </p:tgtEl>
                                      </p:cBhvr>
                                    </p:animEffect>
                                  </p:childTnLst>
                                </p:cTn>
                              </p:par>
                            </p:childTnLst>
                          </p:cTn>
                        </p:par>
                        <p:par>
                          <p:cTn id="27" fill="hold">
                            <p:stCondLst>
                              <p:cond delay="2500"/>
                            </p:stCondLst>
                            <p:childTnLst>
                              <p:par>
                                <p:cTn id="28" presetID="10" presetClass="entr" presetSubtype="0" fill="hold" grpId="1" nodeType="afterEffect">
                                  <p:stCondLst>
                                    <p:cond delay="0"/>
                                  </p:stCondLst>
                                  <p:childTnLst>
                                    <p:set>
                                      <p:cBhvr>
                                        <p:cTn id="29" dur="1" fill="hold">
                                          <p:stCondLst>
                                            <p:cond delay="0"/>
                                          </p:stCondLst>
                                        </p:cTn>
                                        <p:tgtEl>
                                          <p:spTgt spid="39"/>
                                        </p:tgtEl>
                                        <p:attrNameLst>
                                          <p:attrName>style.visibility</p:attrName>
                                        </p:attrNameLst>
                                      </p:cBhvr>
                                      <p:to>
                                        <p:strVal val="visible"/>
                                      </p:to>
                                    </p:set>
                                    <p:animEffect transition="in" filter="fade">
                                      <p:cBhvr>
                                        <p:cTn id="30" dur="500"/>
                                        <p:tgtEl>
                                          <p:spTgt spid="39"/>
                                        </p:tgtEl>
                                      </p:cBhvr>
                                    </p:animEffect>
                                  </p:childTnLst>
                                </p:cTn>
                              </p:par>
                            </p:childTnLst>
                          </p:cTn>
                        </p:par>
                        <p:par>
                          <p:cTn id="31" fill="hold">
                            <p:stCondLst>
                              <p:cond delay="3000"/>
                            </p:stCondLst>
                            <p:childTnLst>
                              <p:par>
                                <p:cTn id="32" presetID="1" presetClass="exit" presetSubtype="0" fill="hold" grpId="0" nodeType="afterEffect">
                                  <p:stCondLst>
                                    <p:cond delay="1700"/>
                                  </p:stCondLst>
                                  <p:childTnLst>
                                    <p:set>
                                      <p:cBhvr>
                                        <p:cTn id="33" dur="1" fill="hold">
                                          <p:stCondLst>
                                            <p:cond delay="0"/>
                                          </p:stCondLst>
                                        </p:cTn>
                                        <p:tgtEl>
                                          <p:spTgt spid="27"/>
                                        </p:tgtEl>
                                        <p:attrNameLst>
                                          <p:attrName>style.visibility</p:attrName>
                                        </p:attrNameLst>
                                      </p:cBhvr>
                                      <p:to>
                                        <p:strVal val="hidden"/>
                                      </p:to>
                                    </p:set>
                                  </p:childTnLst>
                                </p:cTn>
                              </p:par>
                            </p:childTnLst>
                          </p:cTn>
                        </p:par>
                        <p:par>
                          <p:cTn id="34" fill="hold">
                            <p:stCondLst>
                              <p:cond delay="4700"/>
                            </p:stCondLst>
                            <p:childTnLst>
                              <p:par>
                                <p:cTn id="35" presetID="10" presetClass="entr" presetSubtype="0" fill="hold" grpId="1"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fade">
                                      <p:cBhvr>
                                        <p:cTn id="37" dur="500"/>
                                        <p:tgtEl>
                                          <p:spTgt spid="27"/>
                                        </p:tgtEl>
                                      </p:cBhvr>
                                    </p:animEffect>
                                  </p:childTnLst>
                                </p:cTn>
                              </p:par>
                              <p:par>
                                <p:cTn id="38" presetID="10" presetClass="entr" presetSubtype="0" fill="hold" grpId="1" nodeType="withEffect">
                                  <p:stCondLst>
                                    <p:cond delay="200"/>
                                  </p:stCondLst>
                                  <p:childTnLst>
                                    <p:set>
                                      <p:cBhvr>
                                        <p:cTn id="39" dur="1" fill="hold">
                                          <p:stCondLst>
                                            <p:cond delay="0"/>
                                          </p:stCondLst>
                                        </p:cTn>
                                        <p:tgtEl>
                                          <p:spTgt spid="50"/>
                                        </p:tgtEl>
                                        <p:attrNameLst>
                                          <p:attrName>style.visibility</p:attrName>
                                        </p:attrNameLst>
                                      </p:cBhvr>
                                      <p:to>
                                        <p:strVal val="visible"/>
                                      </p:to>
                                    </p:set>
                                    <p:animEffect transition="in" filter="fade">
                                      <p:cBhvr>
                                        <p:cTn id="40" dur="500"/>
                                        <p:tgtEl>
                                          <p:spTgt spid="50"/>
                                        </p:tgtEl>
                                      </p:cBhvr>
                                    </p:animEffect>
                                  </p:childTnLst>
                                </p:cTn>
                              </p:par>
                            </p:childTnLst>
                          </p:cTn>
                        </p:par>
                        <p:par>
                          <p:cTn id="41" fill="hold">
                            <p:stCondLst>
                              <p:cond delay="5400"/>
                            </p:stCondLst>
                            <p:childTnLst>
                              <p:par>
                                <p:cTn id="42" presetID="42" presetClass="path" presetSubtype="0" accel="50000" decel="50000" fill="hold" grpId="2" nodeType="afterEffect">
                                  <p:stCondLst>
                                    <p:cond delay="1100"/>
                                  </p:stCondLst>
                                  <p:childTnLst>
                                    <p:animMotion origin="layout" path="M 3.33333E-6 3.33333E-6 L 3.33333E-6 0.31805 " pathEditMode="relative" rAng="0" ptsTypes="AA">
                                      <p:cBhvr>
                                        <p:cTn id="43" dur="2000" fill="hold"/>
                                        <p:tgtEl>
                                          <p:spTgt spid="50"/>
                                        </p:tgtEl>
                                        <p:attrNameLst>
                                          <p:attrName>ppt_x</p:attrName>
                                          <p:attrName>ppt_y</p:attrName>
                                        </p:attrNameLst>
                                      </p:cBhvr>
                                      <p:rCtr x="0" y="1590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39" grpId="0" animBg="1"/>
      <p:bldP spid="39" grpId="1" animBg="1"/>
      <p:bldP spid="27" grpId="0" animBg="1"/>
      <p:bldP spid="27" grpId="1" animBg="1"/>
      <p:bldP spid="27" grpId="2" animBg="1"/>
      <p:bldP spid="50" grpId="0" animBg="1"/>
      <p:bldP spid="50" grpId="1" animBg="1"/>
      <p:bldP spid="50" grpId="2"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Water Problem</a:t>
            </a:r>
          </a:p>
        </p:txBody>
      </p:sp>
      <p:grpSp>
        <p:nvGrpSpPr>
          <p:cNvPr id="40" name="Group 39"/>
          <p:cNvGrpSpPr/>
          <p:nvPr/>
        </p:nvGrpSpPr>
        <p:grpSpPr>
          <a:xfrm>
            <a:off x="4800600" y="2667000"/>
            <a:ext cx="3349232" cy="2030880"/>
            <a:chOff x="5106386" y="1730842"/>
            <a:chExt cx="3019899" cy="1791675"/>
          </a:xfrm>
        </p:grpSpPr>
        <p:sp>
          <p:nvSpPr>
            <p:cNvPr id="41" name="Rectangle 40"/>
            <p:cNvSpPr/>
            <p:nvPr/>
          </p:nvSpPr>
          <p:spPr>
            <a:xfrm>
              <a:off x="5146803" y="1730842"/>
              <a:ext cx="2590800" cy="1791675"/>
            </a:xfrm>
            <a:prstGeom prst="rect">
              <a:avLst/>
            </a:prstGeom>
            <a:ln w="38100">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42" name="Picture 4" descr="https://upload.wikimedia.org/wikipedia/commons/thumb/c/ce/AminoAcidball.svg/500px-AminoAcidball.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7370" y="1768942"/>
              <a:ext cx="2438400" cy="1736140"/>
            </a:xfrm>
            <a:prstGeom prst="rect">
              <a:avLst/>
            </a:prstGeom>
            <a:noFill/>
            <a:extLst>
              <a:ext uri="{909E8E84-426E-40DD-AFC4-6F175D3DCCD1}">
                <a14:hiddenFill xmlns:a14="http://schemas.microsoft.com/office/drawing/2010/main">
                  <a:solidFill>
                    <a:srgbClr val="FFFFFF"/>
                  </a:solidFill>
                </a14:hiddenFill>
              </a:ext>
            </a:extLst>
          </p:spPr>
        </p:pic>
        <p:sp>
          <p:nvSpPr>
            <p:cNvPr id="43" name="Rectangle 42"/>
            <p:cNvSpPr/>
            <p:nvPr/>
          </p:nvSpPr>
          <p:spPr>
            <a:xfrm>
              <a:off x="6088332" y="3017519"/>
              <a:ext cx="718107" cy="418795"/>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solidFill>
                    <a:schemeClr val="bg1"/>
                  </a:solidFill>
                </a:rPr>
                <a:t>R</a:t>
              </a:r>
              <a:r>
                <a:rPr lang="en-US" sz="3600" b="1" dirty="0">
                  <a:solidFill>
                    <a:schemeClr val="bg1"/>
                  </a:solidFill>
                </a:rPr>
                <a:t>2</a:t>
              </a:r>
            </a:p>
          </p:txBody>
        </p:sp>
        <p:sp>
          <p:nvSpPr>
            <p:cNvPr id="45" name="Rectangle 44"/>
            <p:cNvSpPr/>
            <p:nvPr/>
          </p:nvSpPr>
          <p:spPr>
            <a:xfrm>
              <a:off x="7745286" y="2321879"/>
              <a:ext cx="380999" cy="609600"/>
            </a:xfrm>
            <a:prstGeom prst="rect">
              <a:avLst/>
            </a:prstGeom>
            <a:ln w="3810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6" name="Rectangle 45"/>
            <p:cNvSpPr/>
            <p:nvPr/>
          </p:nvSpPr>
          <p:spPr>
            <a:xfrm>
              <a:off x="7620000" y="2347755"/>
              <a:ext cx="371541" cy="5699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5154486" y="2321879"/>
              <a:ext cx="380999" cy="695641"/>
            </a:xfrm>
            <a:prstGeom prst="rect">
              <a:avLst/>
            </a:prstGeom>
            <a:ln w="38100">
              <a:solidFill>
                <a:srgbClr val="FFC000"/>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48" name="Rectangle 47"/>
            <p:cNvSpPr/>
            <p:nvPr/>
          </p:nvSpPr>
          <p:spPr>
            <a:xfrm>
              <a:off x="5106386" y="2338399"/>
              <a:ext cx="422402" cy="6625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 name="Group 28"/>
          <p:cNvGrpSpPr/>
          <p:nvPr/>
        </p:nvGrpSpPr>
        <p:grpSpPr>
          <a:xfrm>
            <a:off x="1873170" y="2666999"/>
            <a:ext cx="3371448" cy="2030880"/>
            <a:chOff x="5098259" y="1730842"/>
            <a:chExt cx="3039931" cy="1791675"/>
          </a:xfrm>
        </p:grpSpPr>
        <p:sp>
          <p:nvSpPr>
            <p:cNvPr id="31" name="Rectangle 30"/>
            <p:cNvSpPr/>
            <p:nvPr/>
          </p:nvSpPr>
          <p:spPr>
            <a:xfrm>
              <a:off x="5146803" y="1730842"/>
              <a:ext cx="2590800" cy="1791675"/>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pic>
          <p:nvPicPr>
            <p:cNvPr id="32" name="Picture 4" descr="https://upload.wikimedia.org/wikipedia/commons/thumb/c/ce/AminoAcidball.svg/500px-AminoAcidball.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7370" y="1768942"/>
              <a:ext cx="2438400" cy="1736140"/>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6088860" y="3017519"/>
              <a:ext cx="720027" cy="418796"/>
            </a:xfrm>
            <a:prstGeom prst="rect">
              <a:avLst/>
            </a:prstGeom>
            <a:solidFill>
              <a:schemeClr val="accent6">
                <a:lumMod val="60000"/>
                <a:lumOff val="40000"/>
              </a:schemeClr>
            </a:solidFill>
            <a:ln>
              <a:solidFill>
                <a:schemeClr val="accent6"/>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2800" b="1" dirty="0">
                  <a:solidFill>
                    <a:schemeClr val="bg1"/>
                  </a:solidFill>
                </a:rPr>
                <a:t>R</a:t>
              </a:r>
              <a:r>
                <a:rPr lang="en-US" sz="3600" b="1" dirty="0">
                  <a:solidFill>
                    <a:schemeClr val="bg1"/>
                  </a:solidFill>
                </a:rPr>
                <a:t>1</a:t>
              </a:r>
            </a:p>
          </p:txBody>
        </p:sp>
        <p:sp>
          <p:nvSpPr>
            <p:cNvPr id="35" name="Rectangle 34"/>
            <p:cNvSpPr/>
            <p:nvPr/>
          </p:nvSpPr>
          <p:spPr>
            <a:xfrm>
              <a:off x="7757191" y="2364868"/>
              <a:ext cx="380999" cy="602862"/>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6" name="Rectangle 35"/>
            <p:cNvSpPr/>
            <p:nvPr/>
          </p:nvSpPr>
          <p:spPr>
            <a:xfrm>
              <a:off x="7631905" y="2377268"/>
              <a:ext cx="371541" cy="5699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5154486" y="2362200"/>
              <a:ext cx="380999" cy="609600"/>
            </a:xfrm>
            <a:prstGeom prst="rect">
              <a:avLst/>
            </a:prstGeom>
            <a:ln w="38100">
              <a:solidFill>
                <a:schemeClr val="accent6"/>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sp>
          <p:nvSpPr>
            <p:cNvPr id="38" name="Rectangle 37"/>
            <p:cNvSpPr/>
            <p:nvPr/>
          </p:nvSpPr>
          <p:spPr>
            <a:xfrm>
              <a:off x="5098259" y="2380480"/>
              <a:ext cx="422402" cy="5714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 name="Oval 38"/>
          <p:cNvSpPr/>
          <p:nvPr/>
        </p:nvSpPr>
        <p:spPr>
          <a:xfrm rot="1548080">
            <a:off x="4012818" y="2795461"/>
            <a:ext cx="1600200" cy="1120419"/>
          </a:xfrm>
          <a:prstGeom prst="ellipse">
            <a:avLst/>
          </a:prstGeom>
          <a:solidFill>
            <a:schemeClr val="tx1"/>
          </a:solidFill>
          <a:ln w="5715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9" name="Rectangle 48"/>
          <p:cNvSpPr/>
          <p:nvPr/>
        </p:nvSpPr>
        <p:spPr>
          <a:xfrm>
            <a:off x="4704248" y="2693508"/>
            <a:ext cx="629752" cy="197508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eardrop 49"/>
          <p:cNvSpPr/>
          <p:nvPr/>
        </p:nvSpPr>
        <p:spPr>
          <a:xfrm rot="19162478">
            <a:off x="4715396" y="1564982"/>
            <a:ext cx="607456" cy="593205"/>
          </a:xfrm>
          <a:prstGeom prst="teardrop">
            <a:avLst>
              <a:gd name="adj" fmla="val 2000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5" name="Rectangle 74"/>
          <p:cNvSpPr/>
          <p:nvPr/>
        </p:nvSpPr>
        <p:spPr>
          <a:xfrm>
            <a:off x="2043529" y="2761835"/>
            <a:ext cx="2258674" cy="430414"/>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dirty="0"/>
              <a:t>Bonded Amino Acids</a:t>
            </a:r>
          </a:p>
        </p:txBody>
      </p:sp>
      <p:sp>
        <p:nvSpPr>
          <p:cNvPr id="72" name="Freeform 71"/>
          <p:cNvSpPr/>
          <p:nvPr/>
        </p:nvSpPr>
        <p:spPr>
          <a:xfrm>
            <a:off x="4751669" y="2671481"/>
            <a:ext cx="259977" cy="2008094"/>
          </a:xfrm>
          <a:custGeom>
            <a:avLst/>
            <a:gdLst>
              <a:gd name="connsiteX0" fmla="*/ 62753 w 259977"/>
              <a:gd name="connsiteY0" fmla="*/ 0 h 2008094"/>
              <a:gd name="connsiteX1" fmla="*/ 259977 w 259977"/>
              <a:gd name="connsiteY1" fmla="*/ 233082 h 2008094"/>
              <a:gd name="connsiteX2" fmla="*/ 80683 w 259977"/>
              <a:gd name="connsiteY2" fmla="*/ 403412 h 2008094"/>
              <a:gd name="connsiteX3" fmla="*/ 215153 w 259977"/>
              <a:gd name="connsiteY3" fmla="*/ 475129 h 2008094"/>
              <a:gd name="connsiteX4" fmla="*/ 35859 w 259977"/>
              <a:gd name="connsiteY4" fmla="*/ 878541 h 2008094"/>
              <a:gd name="connsiteX5" fmla="*/ 206189 w 259977"/>
              <a:gd name="connsiteY5" fmla="*/ 1048870 h 2008094"/>
              <a:gd name="connsiteX6" fmla="*/ 0 w 259977"/>
              <a:gd name="connsiteY6" fmla="*/ 1416423 h 2008094"/>
              <a:gd name="connsiteX7" fmla="*/ 161365 w 259977"/>
              <a:gd name="connsiteY7" fmla="*/ 1694329 h 2008094"/>
              <a:gd name="connsiteX8" fmla="*/ 26895 w 259977"/>
              <a:gd name="connsiteY8" fmla="*/ 2008094 h 2008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77" h="2008094">
                <a:moveTo>
                  <a:pt x="62753" y="0"/>
                </a:moveTo>
                <a:lnTo>
                  <a:pt x="259977" y="233082"/>
                </a:lnTo>
                <a:lnTo>
                  <a:pt x="80683" y="403412"/>
                </a:lnTo>
                <a:lnTo>
                  <a:pt x="215153" y="475129"/>
                </a:lnTo>
                <a:lnTo>
                  <a:pt x="35859" y="878541"/>
                </a:lnTo>
                <a:lnTo>
                  <a:pt x="206189" y="1048870"/>
                </a:lnTo>
                <a:lnTo>
                  <a:pt x="0" y="1416423"/>
                </a:lnTo>
                <a:lnTo>
                  <a:pt x="161365" y="1694329"/>
                </a:lnTo>
                <a:lnTo>
                  <a:pt x="26895" y="2008094"/>
                </a:lnTo>
              </a:path>
            </a:pathLst>
          </a:cu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308127" y="6117506"/>
            <a:ext cx="4621393" cy="646331"/>
          </a:xfrm>
          <a:prstGeom prst="rect">
            <a:avLst/>
          </a:prstGeom>
        </p:spPr>
        <p:txBody>
          <a:bodyPr wrap="none">
            <a:spAutoFit/>
          </a:bodyPr>
          <a:lstStyle/>
          <a:p>
            <a:r>
              <a:rPr lang="en-US" dirty="0"/>
              <a:t>Structure drawing by </a:t>
            </a:r>
            <a:r>
              <a:rPr lang="en-US" dirty="0" err="1"/>
              <a:t>Yassine</a:t>
            </a:r>
            <a:r>
              <a:rPr lang="en-US" dirty="0"/>
              <a:t> </a:t>
            </a:r>
            <a:r>
              <a:rPr lang="en-US" dirty="0" err="1" smtClean="0"/>
              <a:t>Mrabet</a:t>
            </a:r>
            <a:endParaRPr lang="en-US" dirty="0" smtClean="0"/>
          </a:p>
          <a:p>
            <a:r>
              <a:rPr lang="en-US" dirty="0" smtClean="0"/>
              <a:t>Animation by John </a:t>
            </a:r>
            <a:r>
              <a:rPr lang="en-US" dirty="0" err="1" smtClean="0"/>
              <a:t>Derewianka</a:t>
            </a:r>
            <a:r>
              <a:rPr lang="en-US" dirty="0" smtClean="0"/>
              <a:t> and Mike </a:t>
            </a:r>
            <a:r>
              <a:rPr lang="en-US" dirty="0" err="1" smtClean="0"/>
              <a:t>Cupit</a:t>
            </a:r>
            <a:endParaRPr lang="en-US" dirty="0"/>
          </a:p>
        </p:txBody>
      </p:sp>
    </p:spTree>
    <p:extLst>
      <p:ext uri="{BB962C8B-B14F-4D97-AF65-F5344CB8AC3E}">
        <p14:creationId xmlns:p14="http://schemas.microsoft.com/office/powerpoint/2010/main" val="168175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50"/>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7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4" nodeType="click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path" presetSubtype="0" accel="50000" decel="50000" fill="hold" grpId="1" nodeType="clickEffect">
                                  <p:stCondLst>
                                    <p:cond delay="0"/>
                                  </p:stCondLst>
                                  <p:childTnLst>
                                    <p:animMotion origin="layout" path="M 0 0 L 0 0.25 E" pathEditMode="relative" ptsTypes="">
                                      <p:cBhvr>
                                        <p:cTn id="16" dur="2000" fill="hold"/>
                                        <p:tgtEl>
                                          <p:spTgt spid="50"/>
                                        </p:tgtEl>
                                        <p:attrNameLst>
                                          <p:attrName>ppt_x</p:attrName>
                                          <p:attrName>ppt_y</p:attrName>
                                        </p:attrNameLst>
                                      </p:cBhvr>
                                    </p:animMotion>
                                  </p:childTnLst>
                                </p:cTn>
                              </p:par>
                            </p:childTnLst>
                          </p:cTn>
                        </p:par>
                        <p:par>
                          <p:cTn id="17" fill="hold">
                            <p:stCondLst>
                              <p:cond delay="2000"/>
                            </p:stCondLst>
                            <p:childTnLst>
                              <p:par>
                                <p:cTn id="18" presetID="10" presetClass="exit" presetSubtype="0" fill="hold" grpId="2" nodeType="afterEffect">
                                  <p:stCondLst>
                                    <p:cond delay="0"/>
                                  </p:stCondLst>
                                  <p:childTnLst>
                                    <p:animEffect transition="out" filter="fade">
                                      <p:cBhvr>
                                        <p:cTn id="19" dur="500"/>
                                        <p:tgtEl>
                                          <p:spTgt spid="50"/>
                                        </p:tgtEl>
                                      </p:cBhvr>
                                    </p:animEffect>
                                    <p:set>
                                      <p:cBhvr>
                                        <p:cTn id="20" dur="1" fill="hold">
                                          <p:stCondLst>
                                            <p:cond delay="499"/>
                                          </p:stCondLst>
                                        </p:cTn>
                                        <p:tgtEl>
                                          <p:spTgt spid="50"/>
                                        </p:tgtEl>
                                        <p:attrNameLst>
                                          <p:attrName>style.visibility</p:attrName>
                                        </p:attrNameLst>
                                      </p:cBhvr>
                                      <p:to>
                                        <p:strVal val="hidden"/>
                                      </p:to>
                                    </p:set>
                                  </p:childTnLst>
                                </p:cTn>
                              </p:par>
                              <p:par>
                                <p:cTn id="21" presetID="22" presetClass="entr" presetSubtype="1" fill="hold" grpId="1" nodeType="withEffect">
                                  <p:stCondLst>
                                    <p:cond delay="0"/>
                                  </p:stCondLst>
                                  <p:childTnLst>
                                    <p:set>
                                      <p:cBhvr>
                                        <p:cTn id="22" dur="1" fill="hold">
                                          <p:stCondLst>
                                            <p:cond delay="0"/>
                                          </p:stCondLst>
                                        </p:cTn>
                                        <p:tgtEl>
                                          <p:spTgt spid="72"/>
                                        </p:tgtEl>
                                        <p:attrNameLst>
                                          <p:attrName>style.visibility</p:attrName>
                                        </p:attrNameLst>
                                      </p:cBhvr>
                                      <p:to>
                                        <p:strVal val="visible"/>
                                      </p:to>
                                    </p:set>
                                    <p:animEffect transition="in" filter="wipe(up)">
                                      <p:cBhvr>
                                        <p:cTn id="23" dur="1000"/>
                                        <p:tgtEl>
                                          <p:spTgt spid="72"/>
                                        </p:tgtEl>
                                      </p:cBhvr>
                                    </p:animEffect>
                                  </p:childTnLst>
                                </p:cTn>
                              </p:par>
                              <p:par>
                                <p:cTn id="24" presetID="10" presetClass="exit" presetSubtype="0" fill="hold" grpId="3" nodeType="withEffect">
                                  <p:stCondLst>
                                    <p:cond delay="0"/>
                                  </p:stCondLst>
                                  <p:childTnLst>
                                    <p:animEffect transition="out" filter="fade">
                                      <p:cBhvr>
                                        <p:cTn id="25" dur="500"/>
                                        <p:tgtEl>
                                          <p:spTgt spid="50"/>
                                        </p:tgtEl>
                                      </p:cBhvr>
                                    </p:animEffect>
                                    <p:set>
                                      <p:cBhvr>
                                        <p:cTn id="26" dur="1" fill="hold">
                                          <p:stCondLst>
                                            <p:cond delay="499"/>
                                          </p:stCondLst>
                                        </p:cTn>
                                        <p:tgtEl>
                                          <p:spTgt spid="50"/>
                                        </p:tgtEl>
                                        <p:attrNameLst>
                                          <p:attrName>style.visibility</p:attrName>
                                        </p:attrNameLst>
                                      </p:cBhvr>
                                      <p:to>
                                        <p:strVal val="hidden"/>
                                      </p:to>
                                    </p:set>
                                  </p:childTnLst>
                                </p:cTn>
                              </p:par>
                              <p:par>
                                <p:cTn id="27" presetID="10" presetClass="exit" presetSubtype="0" fill="hold" grpId="0" nodeType="withEffect">
                                  <p:stCondLst>
                                    <p:cond delay="0"/>
                                  </p:stCondLst>
                                  <p:childTnLst>
                                    <p:animEffect transition="out" filter="fade">
                                      <p:cBhvr>
                                        <p:cTn id="28" dur="500"/>
                                        <p:tgtEl>
                                          <p:spTgt spid="75"/>
                                        </p:tgtEl>
                                      </p:cBhvr>
                                    </p:animEffect>
                                    <p:set>
                                      <p:cBhvr>
                                        <p:cTn id="29" dur="1" fill="hold">
                                          <p:stCondLst>
                                            <p:cond delay="499"/>
                                          </p:stCondLst>
                                        </p:cTn>
                                        <p:tgtEl>
                                          <p:spTgt spid="75"/>
                                        </p:tgtEl>
                                        <p:attrNameLst>
                                          <p:attrName>style.visibility</p:attrName>
                                        </p:attrNameLst>
                                      </p:cBhvr>
                                      <p:to>
                                        <p:strVal val="hidden"/>
                                      </p:to>
                                    </p:set>
                                  </p:childTnLst>
                                </p:cTn>
                              </p:par>
                            </p:childTnLst>
                          </p:cTn>
                        </p:par>
                        <p:par>
                          <p:cTn id="30" fill="hold">
                            <p:stCondLst>
                              <p:cond delay="3000"/>
                            </p:stCondLst>
                            <p:childTnLst>
                              <p:par>
                                <p:cTn id="31" presetID="22" presetClass="exit" presetSubtype="1" fill="hold" grpId="0" nodeType="afterEffect">
                                  <p:stCondLst>
                                    <p:cond delay="0"/>
                                  </p:stCondLst>
                                  <p:childTnLst>
                                    <p:animEffect transition="out" filter="wipe(up)">
                                      <p:cBhvr>
                                        <p:cTn id="32" dur="500"/>
                                        <p:tgtEl>
                                          <p:spTgt spid="49"/>
                                        </p:tgtEl>
                                      </p:cBhvr>
                                    </p:animEffect>
                                    <p:set>
                                      <p:cBhvr>
                                        <p:cTn id="33" dur="1" fill="hold">
                                          <p:stCondLst>
                                            <p:cond delay="499"/>
                                          </p:stCondLst>
                                        </p:cTn>
                                        <p:tgtEl>
                                          <p:spTgt spid="49"/>
                                        </p:tgtEl>
                                        <p:attrNameLst>
                                          <p:attrName>style.visibility</p:attrName>
                                        </p:attrNameLst>
                                      </p:cBhvr>
                                      <p:to>
                                        <p:strVal val="hidden"/>
                                      </p:to>
                                    </p:set>
                                  </p:childTnLst>
                                </p:cTn>
                              </p:par>
                              <p:par>
                                <p:cTn id="34" presetID="10" presetClass="exit" presetSubtype="0" fill="hold" grpId="0" nodeType="withEffect">
                                  <p:stCondLst>
                                    <p:cond delay="0"/>
                                  </p:stCondLst>
                                  <p:childTnLst>
                                    <p:animEffect transition="out" filter="fade">
                                      <p:cBhvr>
                                        <p:cTn id="35" dur="500"/>
                                        <p:tgtEl>
                                          <p:spTgt spid="39"/>
                                        </p:tgtEl>
                                      </p:cBhvr>
                                    </p:animEffect>
                                    <p:set>
                                      <p:cBhvr>
                                        <p:cTn id="36" dur="1" fill="hold">
                                          <p:stCondLst>
                                            <p:cond delay="499"/>
                                          </p:stCondLst>
                                        </p:cTn>
                                        <p:tgtEl>
                                          <p:spTgt spid="39"/>
                                        </p:tgtEl>
                                        <p:attrNameLst>
                                          <p:attrName>style.visibility</p:attrName>
                                        </p:attrNameLst>
                                      </p:cBhvr>
                                      <p:to>
                                        <p:strVal val="hidden"/>
                                      </p:to>
                                    </p:set>
                                  </p:childTnLst>
                                </p:cTn>
                              </p:par>
                              <p:par>
                                <p:cTn id="37" presetID="10" presetClass="exit" presetSubtype="0" fill="hold" grpId="2" nodeType="withEffect">
                                  <p:stCondLst>
                                    <p:cond delay="0"/>
                                  </p:stCondLst>
                                  <p:childTnLst>
                                    <p:animEffect transition="out" filter="fade">
                                      <p:cBhvr>
                                        <p:cTn id="38" dur="500"/>
                                        <p:tgtEl>
                                          <p:spTgt spid="72"/>
                                        </p:tgtEl>
                                      </p:cBhvr>
                                    </p:animEffect>
                                    <p:set>
                                      <p:cBhvr>
                                        <p:cTn id="39" dur="1" fill="hold">
                                          <p:stCondLst>
                                            <p:cond delay="499"/>
                                          </p:stCondLst>
                                        </p:cTn>
                                        <p:tgtEl>
                                          <p:spTgt spid="72"/>
                                        </p:tgtEl>
                                        <p:attrNameLst>
                                          <p:attrName>style.visibility</p:attrName>
                                        </p:attrNameLst>
                                      </p:cBhvr>
                                      <p:to>
                                        <p:strVal val="hidden"/>
                                      </p:to>
                                    </p:set>
                                  </p:childTnLst>
                                </p:cTn>
                              </p:par>
                            </p:childTnLst>
                          </p:cTn>
                        </p:par>
                        <p:par>
                          <p:cTn id="40" fill="hold">
                            <p:stCondLst>
                              <p:cond delay="3500"/>
                            </p:stCondLst>
                            <p:childTnLst>
                              <p:par>
                                <p:cTn id="41" presetID="63" presetClass="path" presetSubtype="0" accel="50000" decel="50000" fill="hold" nodeType="afterEffect">
                                  <p:stCondLst>
                                    <p:cond delay="0"/>
                                  </p:stCondLst>
                                  <p:childTnLst>
                                    <p:animMotion origin="layout" path="M 2.77778E-7 4.44444E-6 L 0.09375 4.44444E-6 " pathEditMode="relative" rAng="0" ptsTypes="AA">
                                      <p:cBhvr>
                                        <p:cTn id="42" dur="2000" fill="hold"/>
                                        <p:tgtEl>
                                          <p:spTgt spid="40"/>
                                        </p:tgtEl>
                                        <p:attrNameLst>
                                          <p:attrName>ppt_x</p:attrName>
                                          <p:attrName>ppt_y</p:attrName>
                                        </p:attrNameLst>
                                      </p:cBhvr>
                                      <p:rCtr x="468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9" grpId="0" animBg="1"/>
      <p:bldP spid="50" grpId="0" animBg="1"/>
      <p:bldP spid="50" grpId="1" animBg="1"/>
      <p:bldP spid="50" grpId="2" animBg="1"/>
      <p:bldP spid="50" grpId="3" animBg="1"/>
      <p:bldP spid="50" grpId="4" animBg="1"/>
      <p:bldP spid="75" grpId="0" animBg="1"/>
      <p:bldP spid="72" grpId="0" animBg="1"/>
      <p:bldP spid="72" grpId="1" animBg="1"/>
      <p:bldP spid="72" grpId="2"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0.1|0.1|0.1|0.1"/>
</p:tagLst>
</file>

<file path=ppt/tags/tag2.xml><?xml version="1.0" encoding="utf-8"?>
<p:tagLst xmlns:a="http://schemas.openxmlformats.org/drawingml/2006/main" xmlns:r="http://schemas.openxmlformats.org/officeDocument/2006/relationships" xmlns:p="http://schemas.openxmlformats.org/presentationml/2006/main">
  <p:tag name="TIMING" val="|0|0.1|0.1"/>
</p:tagLst>
</file>

<file path=ppt/tags/tag3.xml><?xml version="1.0" encoding="utf-8"?>
<p:tagLst xmlns:a="http://schemas.openxmlformats.org/drawingml/2006/main" xmlns:r="http://schemas.openxmlformats.org/officeDocument/2006/relationships" xmlns:p="http://schemas.openxmlformats.org/presentationml/2006/main">
  <p:tag name="TIMING" val="|0|0.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txDef>
      <a:spPr/>
      <a:bodyPr vert="horz" lIns="100584" tIns="45720" anchor="b">
        <a:normAutofit/>
      </a:bodyPr>
      <a:lstStyle>
        <a:defPPr algn="ctr">
          <a:buClr>
            <a:schemeClr val="tx2"/>
          </a:buClr>
          <a:buSzPct val="95000"/>
          <a:defRPr sz="3200" dirty="0" smtClean="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43300</TotalTime>
  <Words>569</Words>
  <Application>Microsoft Office PowerPoint</Application>
  <PresentationFormat>On-screen Show (4:3)</PresentationFormat>
  <Paragraphs>88</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Corbel</vt:lpstr>
      <vt:lpstr>Wingdings</vt:lpstr>
      <vt:lpstr>Wingdings 2</vt:lpstr>
      <vt:lpstr>Wingdings 3</vt:lpstr>
      <vt:lpstr>Metro</vt:lpstr>
      <vt:lpstr>PowerPoint Presentation</vt:lpstr>
      <vt:lpstr>Visible Universe</vt:lpstr>
      <vt:lpstr>Best Case Analysis</vt:lpstr>
      <vt:lpstr>Best Case Analysis - Universe</vt:lpstr>
      <vt:lpstr>Life on from Outer Space?</vt:lpstr>
      <vt:lpstr>PowerPoint Presentation</vt:lpstr>
      <vt:lpstr>Not in Any Universe</vt:lpstr>
      <vt:lpstr>The Water Problem</vt:lpstr>
      <vt:lpstr>The Water Problem</vt:lpstr>
      <vt:lpstr>Protein Secondary Structure</vt:lpstr>
      <vt:lpstr>Chance of getting all Left-Handed</vt:lpstr>
      <vt:lpstr>Impossible</vt:lpstr>
      <vt:lpstr>PowerPoint Presentation</vt:lpstr>
      <vt:lpstr>Give your own presentations.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By Chance</dc:title>
  <dc:creator>Mike</dc:creator>
  <cp:lastModifiedBy>Mike D</cp:lastModifiedBy>
  <cp:revision>3101</cp:revision>
  <dcterms:created xsi:type="dcterms:W3CDTF">2012-12-07T22:34:08Z</dcterms:created>
  <dcterms:modified xsi:type="dcterms:W3CDTF">2017-04-26T17:54:37Z</dcterms:modified>
</cp:coreProperties>
</file>